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72" r:id="rId1"/>
  </p:sldMasterIdLst>
  <p:notesMasterIdLst>
    <p:notesMasterId r:id="rId27"/>
  </p:notesMasterIdLst>
  <p:handoutMasterIdLst>
    <p:handoutMasterId r:id="rId28"/>
  </p:handoutMasterIdLst>
  <p:sldIdLst>
    <p:sldId id="256" r:id="rId2"/>
    <p:sldId id="257" r:id="rId3"/>
    <p:sldId id="259" r:id="rId4"/>
    <p:sldId id="258" r:id="rId5"/>
    <p:sldId id="260" r:id="rId6"/>
    <p:sldId id="261" r:id="rId7"/>
    <p:sldId id="262" r:id="rId8"/>
    <p:sldId id="263" r:id="rId9"/>
    <p:sldId id="264" r:id="rId10"/>
    <p:sldId id="265" r:id="rId11"/>
    <p:sldId id="271" r:id="rId12"/>
    <p:sldId id="272" r:id="rId13"/>
    <p:sldId id="273" r:id="rId14"/>
    <p:sldId id="266" r:id="rId15"/>
    <p:sldId id="277" r:id="rId16"/>
    <p:sldId id="268" r:id="rId17"/>
    <p:sldId id="269" r:id="rId18"/>
    <p:sldId id="270" r:id="rId19"/>
    <p:sldId id="274" r:id="rId20"/>
    <p:sldId id="279" r:id="rId21"/>
    <p:sldId id="275" r:id="rId22"/>
    <p:sldId id="278" r:id="rId23"/>
    <p:sldId id="284" r:id="rId24"/>
    <p:sldId id="282" r:id="rId25"/>
    <p:sldId id="280" r:id="rId26"/>
  </p:sldIdLst>
  <p:sldSz cx="9144000" cy="6858000" type="screen4x3"/>
  <p:notesSz cx="6858000" cy="9144000"/>
  <p:embeddedFontLst>
    <p:embeddedFont>
      <p:font typeface="Calibri" panose="020F0502020204030204" pitchFamily="34" charset="0"/>
      <p:regular r:id="rId29"/>
      <p:bold r:id="rId30"/>
      <p:italic r:id="rId31"/>
      <p:boldItalic r:id="rId32"/>
    </p:embeddedFont>
    <p:embeddedFont>
      <p:font typeface="Georgia" panose="02040502050405020303" pitchFamily="18" charset="0"/>
      <p:regular r:id="rId33"/>
      <p:bold r:id="rId34"/>
      <p:italic r:id="rId35"/>
      <p:boldItalic r:id="rId3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0" userDrawn="1">
          <p15:clr>
            <a:srgbClr val="A4A3A4"/>
          </p15:clr>
        </p15:guide>
        <p15:guide id="2" pos="575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4CC0"/>
    <a:srgbClr val="2D627F"/>
    <a:srgbClr val="C28220"/>
    <a:srgbClr val="2D637F"/>
    <a:srgbClr val="9F0521"/>
    <a:srgbClr val="3341A7"/>
    <a:srgbClr val="D9A188"/>
    <a:srgbClr val="AAC7FD"/>
    <a:srgbClr val="9569BD"/>
    <a:srgbClr val="2BA02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49" autoAdjust="0"/>
    <p:restoredTop sz="94624" autoAdjust="0"/>
  </p:normalViewPr>
  <p:slideViewPr>
    <p:cSldViewPr snapToGrid="0" snapToObjects="1">
      <p:cViewPr varScale="1">
        <p:scale>
          <a:sx n="111" d="100"/>
          <a:sy n="111" d="100"/>
        </p:scale>
        <p:origin x="1672" y="200"/>
      </p:cViewPr>
      <p:guideLst>
        <p:guide orient="horz" pos="360"/>
        <p:guide pos="5759"/>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7CB1905-1EEB-6545-B5E2-B70E8868255E}" type="datetimeFigureOut">
              <a:rPr lang="en-US" smtClean="0"/>
              <a:t>1/11/22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261A396-5F67-764F-9A9A-305152EBE086}" type="slidenum">
              <a:rPr lang="en-US" smtClean="0"/>
              <a:t>‹#›</a:t>
            </a:fld>
            <a:endParaRPr lang="en-US"/>
          </a:p>
        </p:txBody>
      </p:sp>
    </p:spTree>
    <p:extLst>
      <p:ext uri="{BB962C8B-B14F-4D97-AF65-F5344CB8AC3E}">
        <p14:creationId xmlns:p14="http://schemas.microsoft.com/office/powerpoint/2010/main" val="342798587"/>
      </p:ext>
    </p:extLst>
  </p:cSld>
  <p:clrMap bg1="lt1" tx1="dk1" bg2="lt2" tx2="dk2" accent1="accent1" accent2="accent2" accent3="accent3" accent4="accent4" accent5="accent5" accent6="accent6" hlink="hlink" folHlink="folHlink"/>
  <p:hf hdr="0" ftr="0" dt="0"/>
</p:handoutMaster>
</file>

<file path=ppt/media/image10.jpg>
</file>

<file path=ppt/media/image11.png>
</file>

<file path=ppt/media/image12.png>
</file>

<file path=ppt/media/image13.png>
</file>

<file path=ppt/media/image14.jpg>
</file>

<file path=ppt/media/image15.png>
</file>

<file path=ppt/media/image16.jpg>
</file>

<file path=ppt/media/image17.png>
</file>

<file path=ppt/media/image18.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4.jpg>
</file>

<file path=ppt/media/image5.jpg>
</file>

<file path=ppt/media/image6.png>
</file>

<file path=ppt/media/image7.png>
</file>

<file path=ppt/media/image8.png>
</file>

<file path=ppt/media/image9.png>
</file>

<file path=ppt/media/media1.wav>
</file>

<file path=ppt/media/media2.wav>
</file>

<file path=ppt/media/media3.wav>
</file>

<file path=ppt/media/media4.wav>
</file>

<file path=ppt/media/media5.wav>
</file>

<file path=ppt/media/media6.wav>
</file>

<file path=ppt/media/media7.wav>
</file>

<file path=ppt/media/media8.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53F6BF-7462-9046-A2B6-90C29244BD27}" type="datetimeFigureOut">
              <a:rPr lang="en-US" smtClean="0"/>
              <a:t>1/11/22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4B7DBC5-2A13-CA47-B9EE-6017A92B6B18}" type="slidenum">
              <a:rPr lang="en-US" smtClean="0"/>
              <a:t>‹#›</a:t>
            </a:fld>
            <a:endParaRPr lang="en-US"/>
          </a:p>
        </p:txBody>
      </p:sp>
    </p:spTree>
    <p:extLst>
      <p:ext uri="{BB962C8B-B14F-4D97-AF65-F5344CB8AC3E}">
        <p14:creationId xmlns:p14="http://schemas.microsoft.com/office/powerpoint/2010/main" val="373436860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1" y="824333"/>
            <a:ext cx="6813884" cy="1639468"/>
          </a:xfrm>
          <a:prstGeom prst="rect">
            <a:avLst/>
          </a:prstGeom>
        </p:spPr>
        <p:txBody>
          <a:bodyPr>
            <a:noAutofit/>
          </a:bodyPr>
          <a:lstStyle>
            <a:lvl1pPr algn="l">
              <a:defRPr sz="5000">
                <a:solidFill>
                  <a:srgbClr val="C28220"/>
                </a:solidFill>
              </a:defRPr>
            </a:lvl1pPr>
          </a:lstStyle>
          <a:p>
            <a:r>
              <a:rPr lang="en-US" dirty="0"/>
              <a:t>Click to edit Master title style</a:t>
            </a:r>
          </a:p>
        </p:txBody>
      </p:sp>
      <p:sp>
        <p:nvSpPr>
          <p:cNvPr id="3" name="Subtitle 2"/>
          <p:cNvSpPr>
            <a:spLocks noGrp="1"/>
          </p:cNvSpPr>
          <p:nvPr>
            <p:ph type="subTitle" idx="1"/>
          </p:nvPr>
        </p:nvSpPr>
        <p:spPr>
          <a:xfrm>
            <a:off x="685800" y="2575258"/>
            <a:ext cx="6400800" cy="1113590"/>
          </a:xfrm>
          <a:prstGeom prst="rect">
            <a:avLst/>
          </a:prstGeom>
        </p:spPr>
        <p:txBody>
          <a:bodyPr/>
          <a:lstStyle>
            <a:lvl1pPr marL="0" indent="0" algn="l">
              <a:buNone/>
              <a:defRPr>
                <a:solidFill>
                  <a:srgbClr val="2D637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690539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250033"/>
            <a:ext cx="7766050" cy="1150353"/>
          </a:xfrm>
          <a:prstGeom prst="rect">
            <a:avLst/>
          </a:prstGeom>
        </p:spPr>
        <p:txBody>
          <a:bodyPr>
            <a:normAutofit/>
          </a:bodyPr>
          <a:lstStyle>
            <a:lvl1pPr>
              <a:defRPr sz="4200"/>
            </a:lvl1pPr>
          </a:lstStyle>
          <a:p>
            <a:r>
              <a:rPr lang="en-US" dirty="0"/>
              <a:t>Click to edit Master title style</a:t>
            </a:r>
          </a:p>
        </p:txBody>
      </p:sp>
      <p:sp>
        <p:nvSpPr>
          <p:cNvPr id="3" name="Content Placeholder 2"/>
          <p:cNvSpPr>
            <a:spLocks noGrp="1"/>
          </p:cNvSpPr>
          <p:nvPr>
            <p:ph idx="1"/>
          </p:nvPr>
        </p:nvSpPr>
        <p:spPr>
          <a:xfrm>
            <a:off x="482601" y="2518949"/>
            <a:ext cx="7740650" cy="2064669"/>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81303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325" y="2017297"/>
            <a:ext cx="7772400" cy="1996573"/>
          </a:xfrm>
          <a:prstGeom prst="rect">
            <a:avLst/>
          </a:prstGeom>
        </p:spPr>
        <p:txBody>
          <a:bodyPr anchor="t">
            <a:noAutofit/>
          </a:bodyPr>
          <a:lstStyle>
            <a:lvl1pPr algn="l">
              <a:defRPr sz="4200" b="0" cap="none"/>
            </a:lvl1pPr>
          </a:lstStyle>
          <a:p>
            <a:r>
              <a:rPr lang="en-US" dirty="0"/>
              <a:t>Click to edit master title style</a:t>
            </a:r>
          </a:p>
        </p:txBody>
      </p:sp>
      <p:sp>
        <p:nvSpPr>
          <p:cNvPr id="3" name="Text Placeholder 2"/>
          <p:cNvSpPr>
            <a:spLocks noGrp="1"/>
          </p:cNvSpPr>
          <p:nvPr>
            <p:ph type="body" idx="1"/>
          </p:nvPr>
        </p:nvSpPr>
        <p:spPr>
          <a:xfrm>
            <a:off x="568325" y="1019343"/>
            <a:ext cx="7772400" cy="895685"/>
          </a:xfrm>
          <a:prstGeom prst="rect">
            <a:avLst/>
          </a:prstGeom>
        </p:spPr>
        <p:txBody>
          <a:bodyPr anchor="b">
            <a:normAutofit/>
          </a:bodyPr>
          <a:lstStyle>
            <a:lvl1pPr marL="0" indent="0">
              <a:buNone/>
              <a:defRPr sz="2200">
                <a:solidFill>
                  <a:srgbClr val="2D637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687536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1" y="972051"/>
            <a:ext cx="7464425" cy="1143000"/>
          </a:xfrm>
          <a:prstGeom prst="rect">
            <a:avLst/>
          </a:prstGeom>
        </p:spPr>
        <p:txBody>
          <a:bodyPr>
            <a:normAutofit/>
          </a:bodyPr>
          <a:lstStyle>
            <a:lvl1pPr>
              <a:defRPr sz="4200"/>
            </a:lvl1pPr>
          </a:lstStyle>
          <a:p>
            <a:r>
              <a:rPr lang="en-US" dirty="0"/>
              <a:t>Click to edit Master</a:t>
            </a:r>
          </a:p>
        </p:txBody>
      </p:sp>
      <p:sp>
        <p:nvSpPr>
          <p:cNvPr id="3" name="Content Placeholder 2"/>
          <p:cNvSpPr>
            <a:spLocks noGrp="1"/>
          </p:cNvSpPr>
          <p:nvPr>
            <p:ph sz="half" idx="1"/>
          </p:nvPr>
        </p:nvSpPr>
        <p:spPr>
          <a:xfrm>
            <a:off x="457201" y="2097755"/>
            <a:ext cx="3717925" cy="2823496"/>
          </a:xfrm>
          <a:prstGeom prst="rect">
            <a:avLst/>
          </a:prstGeom>
        </p:spPr>
        <p:txBody>
          <a:bodyPr/>
          <a:lstStyle>
            <a:lvl1pPr>
              <a:defRPr sz="2200"/>
            </a:lvl1pPr>
            <a:lvl2pPr>
              <a:defRPr sz="2000"/>
            </a:lvl2pPr>
            <a:lvl3pPr>
              <a:defRPr sz="1800"/>
            </a:lvl3pPr>
            <a:lvl4pPr>
              <a:defRPr sz="1600"/>
            </a:lvl4pPr>
            <a:lvl5pPr>
              <a:defRPr sz="14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sz="half" idx="10"/>
          </p:nvPr>
        </p:nvSpPr>
        <p:spPr>
          <a:xfrm>
            <a:off x="4175126" y="2097756"/>
            <a:ext cx="3746500" cy="2823497"/>
          </a:xfrm>
          <a:prstGeom prst="rect">
            <a:avLst/>
          </a:prstGeom>
        </p:spPr>
        <p:txBody>
          <a:bodyPr/>
          <a:lstStyle>
            <a:lvl1pPr>
              <a:defRPr sz="2200">
                <a:solidFill>
                  <a:srgbClr val="2D637F"/>
                </a:solidFill>
              </a:defRPr>
            </a:lvl1pPr>
            <a:lvl2pPr>
              <a:defRPr sz="2000">
                <a:solidFill>
                  <a:srgbClr val="2D637F"/>
                </a:solidFill>
              </a:defRPr>
            </a:lvl2pPr>
            <a:lvl3pPr>
              <a:defRPr sz="1800">
                <a:solidFill>
                  <a:srgbClr val="2D637F"/>
                </a:solidFill>
              </a:defRPr>
            </a:lvl3pPr>
            <a:lvl4pPr>
              <a:defRPr sz="1600">
                <a:solidFill>
                  <a:srgbClr val="2D637F"/>
                </a:solidFill>
              </a:defRPr>
            </a:lvl4pPr>
            <a:lvl5pPr>
              <a:defRPr sz="1400">
                <a:solidFill>
                  <a:srgbClr val="2D637F"/>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33138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1000" y="3729789"/>
            <a:ext cx="5486400" cy="566738"/>
          </a:xfrm>
          <a:prstGeom prst="rect">
            <a:avLst/>
          </a:prstGeom>
        </p:spPr>
        <p:txBody>
          <a:bodyPr anchor="b"/>
          <a:lstStyle>
            <a:lvl1pPr algn="l">
              <a:defRPr sz="2000" b="1"/>
            </a:lvl1pPr>
          </a:lstStyle>
          <a:p>
            <a:r>
              <a:rPr lang="en-US" dirty="0"/>
              <a:t>Click to edit Master title style</a:t>
            </a:r>
          </a:p>
        </p:txBody>
      </p:sp>
      <p:sp>
        <p:nvSpPr>
          <p:cNvPr id="3" name="Picture Placeholder 2"/>
          <p:cNvSpPr>
            <a:spLocks noGrp="1"/>
          </p:cNvSpPr>
          <p:nvPr>
            <p:ph type="pic" idx="1"/>
          </p:nvPr>
        </p:nvSpPr>
        <p:spPr>
          <a:xfrm>
            <a:off x="381000" y="358775"/>
            <a:ext cx="5486400" cy="337101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381000" y="4296527"/>
            <a:ext cx="5486400" cy="477294"/>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362645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1" y="1041995"/>
            <a:ext cx="3008313" cy="404988"/>
          </a:xfrm>
        </p:spPr>
        <p:txBody>
          <a:bodyPr anchor="b"/>
          <a:lstStyle>
            <a:lvl1pPr algn="l">
              <a:defRPr sz="2000" b="1"/>
            </a:lvl1pPr>
          </a:lstStyle>
          <a:p>
            <a:r>
              <a:rPr lang="en-US" dirty="0" err="1"/>
              <a:t>Lorem</a:t>
            </a:r>
            <a:r>
              <a:rPr lang="en-US" dirty="0"/>
              <a:t> </a:t>
            </a:r>
            <a:r>
              <a:rPr lang="en-US" dirty="0" err="1"/>
              <a:t>ipsum</a:t>
            </a:r>
            <a:endParaRPr lang="en-US" dirty="0"/>
          </a:p>
        </p:txBody>
      </p:sp>
      <p:sp>
        <p:nvSpPr>
          <p:cNvPr id="8" name="Content Placeholder 2"/>
          <p:cNvSpPr>
            <a:spLocks noGrp="1"/>
          </p:cNvSpPr>
          <p:nvPr>
            <p:ph idx="1"/>
          </p:nvPr>
        </p:nvSpPr>
        <p:spPr>
          <a:xfrm>
            <a:off x="3575051" y="1041997"/>
            <a:ext cx="4537075" cy="3657005"/>
          </a:xfrm>
        </p:spPr>
        <p:txBody>
          <a:bodyPr/>
          <a:lstStyle>
            <a:lvl1pPr>
              <a:defRPr sz="2000"/>
            </a:lvl1pPr>
            <a:lvl2pPr>
              <a:defRPr sz="18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3"/>
          <p:cNvSpPr>
            <a:spLocks noGrp="1"/>
          </p:cNvSpPr>
          <p:nvPr>
            <p:ph type="body" sz="half" idx="2" hasCustomPrompt="1"/>
          </p:nvPr>
        </p:nvSpPr>
        <p:spPr>
          <a:xfrm>
            <a:off x="457201" y="1531653"/>
            <a:ext cx="3008313" cy="31673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err="1"/>
              <a:t>Lorem</a:t>
            </a:r>
            <a:r>
              <a:rPr lang="en-US" dirty="0"/>
              <a:t> </a:t>
            </a:r>
            <a:r>
              <a:rPr lang="en-US" dirty="0" err="1"/>
              <a:t>ipsum</a:t>
            </a:r>
            <a:endParaRPr lang="en-US" dirty="0"/>
          </a:p>
        </p:txBody>
      </p:sp>
    </p:spTree>
    <p:extLst>
      <p:ext uri="{BB962C8B-B14F-4D97-AF65-F5344CB8AC3E}">
        <p14:creationId xmlns:p14="http://schemas.microsoft.com/office/powerpoint/2010/main" val="2333699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emf"/><Relationship Id="rId4" Type="http://schemas.openxmlformats.org/officeDocument/2006/relationships/slideLayout" Target="../slideLayouts/slideLayout4.xml"/><Relationship Id="rId9"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TextBox 6"/>
          <p:cNvSpPr txBox="1"/>
          <p:nvPr userDrawn="1"/>
        </p:nvSpPr>
        <p:spPr>
          <a:xfrm>
            <a:off x="267369" y="5307263"/>
            <a:ext cx="184731" cy="369332"/>
          </a:xfrm>
          <a:prstGeom prst="rect">
            <a:avLst/>
          </a:prstGeom>
          <a:noFill/>
        </p:spPr>
        <p:txBody>
          <a:bodyPr wrap="none" rtlCol="0">
            <a:spAutoFit/>
          </a:bodyPr>
          <a:lstStyle/>
          <a:p>
            <a:endParaRPr lang="en-US" sz="1800" dirty="0"/>
          </a:p>
        </p:txBody>
      </p:sp>
      <p:sp>
        <p:nvSpPr>
          <p:cNvPr id="8" name="Title Placeholder 1"/>
          <p:cNvSpPr>
            <a:spLocks noGrp="1"/>
          </p:cNvSpPr>
          <p:nvPr>
            <p:ph type="title"/>
          </p:nvPr>
        </p:nvSpPr>
        <p:spPr>
          <a:xfrm>
            <a:off x="457200" y="525956"/>
            <a:ext cx="8229600" cy="1143000"/>
          </a:xfrm>
          <a:prstGeom prst="rect">
            <a:avLst/>
          </a:prstGeom>
        </p:spPr>
        <p:txBody>
          <a:bodyPr vert="horz" lIns="91440" tIns="45720" rIns="91440" bIns="45720" rtlCol="0" anchor="ctr">
            <a:normAutofit/>
          </a:bodyPr>
          <a:lstStyle/>
          <a:p>
            <a:r>
              <a:rPr lang="en-US" dirty="0"/>
              <a:t>Project Title</a:t>
            </a:r>
          </a:p>
        </p:txBody>
      </p:sp>
      <p:sp>
        <p:nvSpPr>
          <p:cNvPr id="9" name="Text Placeholder 2"/>
          <p:cNvSpPr>
            <a:spLocks noGrp="1"/>
          </p:cNvSpPr>
          <p:nvPr>
            <p:ph type="body" idx="1"/>
          </p:nvPr>
        </p:nvSpPr>
        <p:spPr>
          <a:xfrm>
            <a:off x="457200" y="1808079"/>
            <a:ext cx="8229600" cy="2526418"/>
          </a:xfrm>
          <a:prstGeom prst="rect">
            <a:avLst/>
          </a:prstGeom>
        </p:spPr>
        <p:txBody>
          <a:bodyPr vert="horz" lIns="91440" tIns="45720" rIns="91440" bIns="45720" rtlCol="0">
            <a:normAutofit/>
          </a:bodyPr>
          <a:lstStyle/>
          <a:p>
            <a:pPr lvl="0"/>
            <a:r>
              <a:rPr lang="en-US" dirty="0" err="1"/>
              <a:t>Lorem</a:t>
            </a:r>
            <a:r>
              <a:rPr lang="en-US" dirty="0"/>
              <a:t> </a:t>
            </a:r>
            <a:r>
              <a:rPr lang="en-US" dirty="0" err="1"/>
              <a:t>Ipsum</a:t>
            </a:r>
            <a:endParaRPr lang="en-US" dirty="0"/>
          </a:p>
          <a:p>
            <a:pPr lvl="1"/>
            <a:r>
              <a:rPr lang="en-US" dirty="0"/>
              <a:t>Second level</a:t>
            </a:r>
          </a:p>
          <a:p>
            <a:pPr lvl="2"/>
            <a:r>
              <a:rPr lang="en-US" dirty="0"/>
              <a:t>Third level</a:t>
            </a:r>
          </a:p>
          <a:p>
            <a:pPr lvl="3"/>
            <a:r>
              <a:rPr lang="en-US" dirty="0"/>
              <a:t>Fourth level</a:t>
            </a:r>
          </a:p>
          <a:p>
            <a:pPr lvl="4"/>
            <a:r>
              <a:rPr lang="en-US" dirty="0"/>
              <a:t>Fifth level</a:t>
            </a:r>
          </a:p>
        </p:txBody>
      </p:sp>
      <p:pic>
        <p:nvPicPr>
          <p:cNvPr id="13" name="Picture 12"/>
          <p:cNvPicPr>
            <a:picLocks noChangeAspect="1"/>
          </p:cNvPicPr>
          <p:nvPr userDrawn="1"/>
        </p:nvPicPr>
        <p:blipFill>
          <a:blip r:embed="rId8"/>
          <a:stretch>
            <a:fillRect/>
          </a:stretch>
        </p:blipFill>
        <p:spPr>
          <a:xfrm>
            <a:off x="6274509" y="2"/>
            <a:ext cx="2869492" cy="2379579"/>
          </a:xfrm>
          <a:prstGeom prst="rect">
            <a:avLst/>
          </a:prstGeom>
        </p:spPr>
      </p:pic>
      <p:pic>
        <p:nvPicPr>
          <p:cNvPr id="10" name="Picture 9"/>
          <p:cNvPicPr>
            <a:picLocks noChangeAspect="1"/>
          </p:cNvPicPr>
          <p:nvPr userDrawn="1"/>
        </p:nvPicPr>
        <p:blipFill>
          <a:blip r:embed="rId9"/>
          <a:stretch>
            <a:fillRect/>
          </a:stretch>
        </p:blipFill>
        <p:spPr>
          <a:xfrm>
            <a:off x="0" y="5598555"/>
            <a:ext cx="9170736" cy="1330073"/>
          </a:xfrm>
          <a:prstGeom prst="rect">
            <a:avLst/>
          </a:prstGeom>
        </p:spPr>
      </p:pic>
      <p:pic>
        <p:nvPicPr>
          <p:cNvPr id="11" name="Picture 10"/>
          <p:cNvPicPr>
            <a:picLocks noChangeAspect="1"/>
          </p:cNvPicPr>
          <p:nvPr userDrawn="1"/>
        </p:nvPicPr>
        <p:blipFill>
          <a:blip r:embed="rId10"/>
          <a:stretch>
            <a:fillRect/>
          </a:stretch>
        </p:blipFill>
        <p:spPr>
          <a:xfrm>
            <a:off x="369049" y="6019295"/>
            <a:ext cx="1745673" cy="533400"/>
          </a:xfrm>
          <a:prstGeom prst="rect">
            <a:avLst/>
          </a:prstGeom>
        </p:spPr>
      </p:pic>
    </p:spTree>
    <p:extLst>
      <p:ext uri="{BB962C8B-B14F-4D97-AF65-F5344CB8AC3E}">
        <p14:creationId xmlns:p14="http://schemas.microsoft.com/office/powerpoint/2010/main" val="36045686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81" r:id="rId5"/>
    <p:sldLayoutId id="2147483649" r:id="rId6"/>
  </p:sldLayoutIdLst>
  <p:hf hdr="0" ftr="0" dt="0"/>
  <p:txStyles>
    <p:titleStyle>
      <a:lvl1pPr algn="l" defTabSz="457200" rtl="0" eaLnBrk="1" latinLnBrk="0" hangingPunct="1">
        <a:spcBef>
          <a:spcPct val="0"/>
        </a:spcBef>
        <a:buNone/>
        <a:defRPr sz="5000" kern="1200">
          <a:solidFill>
            <a:srgbClr val="C28220"/>
          </a:solidFill>
          <a:latin typeface="Georgia"/>
          <a:ea typeface="+mj-ea"/>
          <a:cs typeface="Georgia"/>
        </a:defRPr>
      </a:lvl1pPr>
    </p:titleStyle>
    <p:bodyStyle>
      <a:lvl1pPr marL="342900" indent="-342900" algn="l" defTabSz="457200" rtl="0" eaLnBrk="1" latinLnBrk="0" hangingPunct="1">
        <a:spcBef>
          <a:spcPct val="20000"/>
        </a:spcBef>
        <a:buFont typeface="Arial"/>
        <a:buChar char="•"/>
        <a:defRPr sz="2200" kern="1200">
          <a:solidFill>
            <a:srgbClr val="2D637F"/>
          </a:solidFill>
          <a:latin typeface="Lucida Grande"/>
          <a:ea typeface="+mn-ea"/>
          <a:cs typeface="Lucida Grande"/>
        </a:defRPr>
      </a:lvl1pPr>
      <a:lvl2pPr marL="742950" indent="-285750" algn="l" defTabSz="457200" rtl="0" eaLnBrk="1" latinLnBrk="0" hangingPunct="1">
        <a:spcBef>
          <a:spcPct val="20000"/>
        </a:spcBef>
        <a:buFont typeface="Arial"/>
        <a:buChar char="–"/>
        <a:defRPr sz="2000" kern="1200">
          <a:solidFill>
            <a:srgbClr val="2D637F"/>
          </a:solidFill>
          <a:latin typeface="Lucida Grande"/>
          <a:ea typeface="+mn-ea"/>
          <a:cs typeface="Lucida Grande"/>
        </a:defRPr>
      </a:lvl2pPr>
      <a:lvl3pPr marL="1143000" indent="-228600" algn="l" defTabSz="457200" rtl="0" eaLnBrk="1" latinLnBrk="0" hangingPunct="1">
        <a:spcBef>
          <a:spcPct val="20000"/>
        </a:spcBef>
        <a:buFont typeface="Arial"/>
        <a:buChar char="•"/>
        <a:defRPr sz="1800" kern="1200">
          <a:solidFill>
            <a:srgbClr val="2D637F"/>
          </a:solidFill>
          <a:latin typeface="Lucida Grande"/>
          <a:ea typeface="+mn-ea"/>
          <a:cs typeface="Lucida Grande"/>
        </a:defRPr>
      </a:lvl3pPr>
      <a:lvl4pPr marL="1600200" indent="-228600" algn="l" defTabSz="457200" rtl="0" eaLnBrk="1" latinLnBrk="0" hangingPunct="1">
        <a:spcBef>
          <a:spcPct val="20000"/>
        </a:spcBef>
        <a:buFont typeface="Arial"/>
        <a:buChar char="–"/>
        <a:defRPr sz="1600" kern="1200">
          <a:solidFill>
            <a:srgbClr val="2D637F"/>
          </a:solidFill>
          <a:latin typeface="Lucida Grande"/>
          <a:ea typeface="+mn-ea"/>
          <a:cs typeface="Lucida Grande"/>
        </a:defRPr>
      </a:lvl4pPr>
      <a:lvl5pPr marL="2057400" indent="-228600" algn="l" defTabSz="457200" rtl="0" eaLnBrk="1" latinLnBrk="0" hangingPunct="1">
        <a:spcBef>
          <a:spcPct val="20000"/>
        </a:spcBef>
        <a:buFont typeface="Arial"/>
        <a:buChar char="»"/>
        <a:defRPr sz="1400" kern="1200">
          <a:solidFill>
            <a:srgbClr val="2D637F"/>
          </a:solidFill>
          <a:latin typeface="Lucida Grande"/>
          <a:ea typeface="+mn-ea"/>
          <a:cs typeface="Lucida Grande"/>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raksit@berkeley.edu"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audio" Target="../media/media6.wav"/><Relationship Id="rId13" Type="http://schemas.microsoft.com/office/2007/relationships/media" Target="../media/media2.wav"/><Relationship Id="rId18" Type="http://schemas.openxmlformats.org/officeDocument/2006/relationships/image" Target="../media/image11.png"/><Relationship Id="rId3" Type="http://schemas.microsoft.com/office/2007/relationships/media" Target="../media/media4.wav"/><Relationship Id="rId7" Type="http://schemas.microsoft.com/office/2007/relationships/media" Target="../media/media6.wav"/><Relationship Id="rId12" Type="http://schemas.openxmlformats.org/officeDocument/2006/relationships/audio" Target="../media/media7.wav"/><Relationship Id="rId17" Type="http://schemas.openxmlformats.org/officeDocument/2006/relationships/slideLayout" Target="../slideLayouts/slideLayout2.xml"/><Relationship Id="rId2" Type="http://schemas.openxmlformats.org/officeDocument/2006/relationships/audio" Target="../media/media3.wav"/><Relationship Id="rId16" Type="http://schemas.openxmlformats.org/officeDocument/2006/relationships/audio" Target="../media/media8.wav"/><Relationship Id="rId1" Type="http://schemas.microsoft.com/office/2007/relationships/media" Target="../media/media3.wav"/><Relationship Id="rId6" Type="http://schemas.openxmlformats.org/officeDocument/2006/relationships/audio" Target="../media/media5.wav"/><Relationship Id="rId11" Type="http://schemas.microsoft.com/office/2007/relationships/media" Target="../media/media7.wav"/><Relationship Id="rId5" Type="http://schemas.microsoft.com/office/2007/relationships/media" Target="../media/media5.wav"/><Relationship Id="rId15" Type="http://schemas.microsoft.com/office/2007/relationships/media" Target="../media/media8.wav"/><Relationship Id="rId10" Type="http://schemas.openxmlformats.org/officeDocument/2006/relationships/audio" Target="../media/media1.wav"/><Relationship Id="rId4" Type="http://schemas.openxmlformats.org/officeDocument/2006/relationships/audio" Target="../media/media4.wav"/><Relationship Id="rId9" Type="http://schemas.microsoft.com/office/2007/relationships/media" Target="../media/media1.wav"/><Relationship Id="rId14" Type="http://schemas.openxmlformats.org/officeDocument/2006/relationships/audio" Target="../media/media2.wav"/></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doi.org/10.5334/labphon.278" TargetMode="External"/><Relationship Id="rId2" Type="http://schemas.openxmlformats.org/officeDocument/2006/relationships/hyperlink" Target="https://sites.la.utexas.edu/bilingual" TargetMode="External"/><Relationship Id="rId1" Type="http://schemas.openxmlformats.org/officeDocument/2006/relationships/slideLayout" Target="../slideLayouts/slideLayout2.xml"/><Relationship Id="rId6" Type="http://schemas.openxmlformats.org/officeDocument/2006/relationships/hyperlink" Target="https://doi.org/10.1121/1.4817845" TargetMode="External"/><Relationship Id="rId5" Type="http://schemas.openxmlformats.org/officeDocument/2006/relationships/hyperlink" Target="https://doi.org/10.1016/j.wocn.2017.09.009" TargetMode="External"/><Relationship Id="rId4" Type="http://schemas.openxmlformats.org/officeDocument/2006/relationships/hyperlink" Target="https://doi.org/10.1016/j.wocn.2019.03.001"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oi.org/10.1016/j.wocn.2015.07.003" TargetMode="External"/><Relationship Id="rId2" Type="http://schemas.openxmlformats.org/officeDocument/2006/relationships/hyperlink" Target="http://doi.org/10.18637/jss.v025.i01" TargetMode="External"/><Relationship Id="rId1" Type="http://schemas.openxmlformats.org/officeDocument/2006/relationships/slideLayout" Target="../slideLayouts/slideLayout2.xml"/><Relationship Id="rId5" Type="http://schemas.openxmlformats.org/officeDocument/2006/relationships/hyperlink" Target="https://dl.acm.org/doi/book/10.5555/1593511" TargetMode="External"/><Relationship Id="rId4" Type="http://schemas.openxmlformats.org/officeDocument/2006/relationships/hyperlink" Target="http://www.thaithesis.org/detail.php?id=1082547000388"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media" Target="../media/media2.wav"/><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1.png"/><Relationship Id="rId5" Type="http://schemas.openxmlformats.org/officeDocument/2006/relationships/slideLayout" Target="../slideLayouts/slideLayout2.xml"/><Relationship Id="rId4" Type="http://schemas.openxmlformats.org/officeDocument/2006/relationships/audio" Target="../media/media2.wav"/></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819319"/>
            <a:ext cx="7772400" cy="1448130"/>
          </a:xfrm>
        </p:spPr>
        <p:txBody>
          <a:bodyPr/>
          <a:lstStyle/>
          <a:p>
            <a:r>
              <a:rPr lang="en-US" sz="2800" dirty="0"/>
              <a:t>Bilingualism as a catalyst for sound change: </a:t>
            </a:r>
            <a:r>
              <a:rPr lang="en-US" sz="2000" dirty="0"/>
              <a:t>Individual differences in f0 cue usage in the </a:t>
            </a:r>
            <a:r>
              <a:rPr lang="en-US" sz="2000" dirty="0" err="1"/>
              <a:t>Kuy</a:t>
            </a:r>
            <a:r>
              <a:rPr lang="en-US" sz="2000" dirty="0"/>
              <a:t> register contrast</a:t>
            </a:r>
          </a:p>
        </p:txBody>
      </p:sp>
      <p:sp>
        <p:nvSpPr>
          <p:cNvPr id="3" name="Subtitle 2"/>
          <p:cNvSpPr>
            <a:spLocks noGrp="1"/>
          </p:cNvSpPr>
          <p:nvPr>
            <p:ph type="subTitle" idx="1"/>
          </p:nvPr>
        </p:nvSpPr>
        <p:spPr>
          <a:xfrm>
            <a:off x="685800" y="2262431"/>
            <a:ext cx="6400800" cy="3125998"/>
          </a:xfrm>
        </p:spPr>
        <p:txBody>
          <a:bodyPr>
            <a:normAutofit/>
          </a:bodyPr>
          <a:lstStyle/>
          <a:p>
            <a:endParaRPr lang="en-US" dirty="0">
              <a:latin typeface="Georgia" panose="02040502050405020303" pitchFamily="18" charset="0"/>
            </a:endParaRPr>
          </a:p>
          <a:p>
            <a:r>
              <a:rPr lang="en-US" dirty="0">
                <a:latin typeface="Georgia" panose="02040502050405020303" pitchFamily="18" charset="0"/>
              </a:rPr>
              <a:t>Raksit Lau-Preechathammarach</a:t>
            </a:r>
          </a:p>
          <a:p>
            <a:endParaRPr lang="en-US" dirty="0">
              <a:latin typeface="Georgia" panose="02040502050405020303" pitchFamily="18" charset="0"/>
            </a:endParaRPr>
          </a:p>
          <a:p>
            <a:r>
              <a:rPr lang="en-US" sz="1600" dirty="0">
                <a:latin typeface="Georgia" panose="02040502050405020303" pitchFamily="18" charset="0"/>
              </a:rPr>
              <a:t>University of California, Berkeley</a:t>
            </a:r>
          </a:p>
          <a:p>
            <a:r>
              <a:rPr lang="en-US" sz="1600" dirty="0">
                <a:latin typeface="Georgia" panose="02040502050405020303" pitchFamily="18" charset="0"/>
                <a:hlinkClick r:id="rId2"/>
              </a:rPr>
              <a:t>raksit@berkeley.edu</a:t>
            </a:r>
            <a:r>
              <a:rPr lang="en-US" sz="1600" dirty="0">
                <a:latin typeface="Georgia" panose="02040502050405020303" pitchFamily="18" charset="0"/>
              </a:rPr>
              <a:t> </a:t>
            </a:r>
          </a:p>
          <a:p>
            <a:endParaRPr lang="en-US" sz="1600" dirty="0">
              <a:latin typeface="Georgia" panose="02040502050405020303" pitchFamily="18" charset="0"/>
            </a:endParaRPr>
          </a:p>
          <a:p>
            <a:r>
              <a:rPr lang="en-US" sz="1600" dirty="0">
                <a:latin typeface="Georgia" panose="02040502050405020303" pitchFamily="18" charset="0"/>
              </a:rPr>
              <a:t>96</a:t>
            </a:r>
            <a:r>
              <a:rPr lang="en-US" sz="1600" baseline="30000" dirty="0">
                <a:latin typeface="Georgia" panose="02040502050405020303" pitchFamily="18" charset="0"/>
              </a:rPr>
              <a:t>th</a:t>
            </a:r>
            <a:r>
              <a:rPr lang="en-US" sz="1600" dirty="0">
                <a:latin typeface="Georgia" panose="02040502050405020303" pitchFamily="18" charset="0"/>
              </a:rPr>
              <a:t> Annual Meeting of the Linguistics Society of America</a:t>
            </a:r>
            <a:endParaRPr lang="en-US" sz="1800" dirty="0">
              <a:latin typeface="Georgia" panose="02040502050405020303" pitchFamily="18" charset="0"/>
            </a:endParaRPr>
          </a:p>
          <a:p>
            <a:endParaRPr lang="en-US" sz="1800" dirty="0">
              <a:latin typeface="Georgia" panose="02040502050405020303" pitchFamily="18" charset="0"/>
            </a:endParaRPr>
          </a:p>
          <a:p>
            <a:r>
              <a:rPr lang="en-US" sz="1800" dirty="0">
                <a:latin typeface="Georgia" panose="02040502050405020303" pitchFamily="18" charset="0"/>
              </a:rPr>
              <a:t>January 7, 2022</a:t>
            </a:r>
          </a:p>
        </p:txBody>
      </p:sp>
    </p:spTree>
    <p:extLst>
      <p:ext uri="{BB962C8B-B14F-4D97-AF65-F5344CB8AC3E}">
        <p14:creationId xmlns:p14="http://schemas.microsoft.com/office/powerpoint/2010/main" val="1276399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Production experiment presentation</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364331"/>
            <a:ext cx="4392591" cy="4307264"/>
          </a:xfrm>
        </p:spPr>
        <p:txBody>
          <a:bodyPr>
            <a:norm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Thai sentences presented in random order with images to aid in translation</a:t>
            </a:r>
          </a:p>
          <a:p>
            <a:pPr lvl="1">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Prevent reading pronunciation</a:t>
            </a:r>
          </a:p>
          <a:p>
            <a:pPr lvl="1">
              <a:buFont typeface="Arial" panose="020B0604020202020204" pitchFamily="34" charset="0"/>
              <a:buChar char="•"/>
            </a:pPr>
            <a:r>
              <a:rPr lang="en-US" dirty="0" err="1">
                <a:latin typeface="Georgia" panose="02040502050405020303" pitchFamily="18" charset="0"/>
                <a:ea typeface="Linux Libertine O" panose="02000503000000000000" pitchFamily="2" charset="0"/>
                <a:cs typeface="Linux Libertine O" panose="02000503000000000000" pitchFamily="2" charset="0"/>
              </a:rPr>
              <a:t>Kuy</a:t>
            </a:r>
            <a:r>
              <a:rPr lang="en-US" dirty="0">
                <a:latin typeface="Georgia" panose="02040502050405020303" pitchFamily="18" charset="0"/>
                <a:ea typeface="Linux Libertine O" panose="02000503000000000000" pitchFamily="2" charset="0"/>
                <a:cs typeface="Linux Libertine O" panose="02000503000000000000" pitchFamily="2" charset="0"/>
              </a:rPr>
              <a:t> orthography not standard</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Practice, then 5 trial rounds</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Follow-up sociolinguistic questionnaire based on </a:t>
            </a:r>
            <a:br>
              <a:rPr lang="en-US" dirty="0">
                <a:latin typeface="Georgia" panose="02040502050405020303" pitchFamily="18" charset="0"/>
                <a:ea typeface="Linux Libertine O" panose="02000503000000000000" pitchFamily="2" charset="0"/>
                <a:cs typeface="Linux Libertine O" panose="02000503000000000000" pitchFamily="2" charset="0"/>
              </a:rPr>
            </a:br>
            <a:r>
              <a:rPr lang="en-US" sz="1600" dirty="0">
                <a:latin typeface="Georgia" panose="02040502050405020303" pitchFamily="18" charset="0"/>
                <a:ea typeface="Linux Libertine O" panose="02000503000000000000" pitchFamily="2" charset="0"/>
                <a:cs typeface="Linux Libertine O" panose="02000503000000000000" pitchFamily="2" charset="0"/>
              </a:rPr>
              <a:t>Birdsong et al. (2012)</a:t>
            </a:r>
            <a:endParaRPr lang="en-US" dirty="0">
              <a:latin typeface="Georgia" panose="02040502050405020303" pitchFamily="18" charset="0"/>
              <a:ea typeface="Linux Libertine O" panose="02000503000000000000" pitchFamily="2" charset="0"/>
              <a:cs typeface="Linux Libertine O" panose="02000503000000000000" pitchFamily="2" charset="0"/>
            </a:endParaRPr>
          </a:p>
        </p:txBody>
      </p:sp>
      <p:pic>
        <p:nvPicPr>
          <p:cNvPr id="5" name="Picture 4">
            <a:extLst>
              <a:ext uri="{FF2B5EF4-FFF2-40B4-BE49-F238E27FC236}">
                <a16:creationId xmlns:a16="http://schemas.microsoft.com/office/drawing/2014/main" id="{FB75E614-B917-9443-9912-16430ECDC910}"/>
              </a:ext>
            </a:extLst>
          </p:cNvPr>
          <p:cNvPicPr>
            <a:picLocks noChangeAspect="1"/>
          </p:cNvPicPr>
          <p:nvPr/>
        </p:nvPicPr>
        <p:blipFill>
          <a:blip r:embed="rId2"/>
          <a:stretch>
            <a:fillRect/>
          </a:stretch>
        </p:blipFill>
        <p:spPr>
          <a:xfrm>
            <a:off x="4977113" y="1364331"/>
            <a:ext cx="2933217" cy="3921357"/>
          </a:xfrm>
          <a:prstGeom prst="rect">
            <a:avLst/>
          </a:prstGeom>
        </p:spPr>
      </p:pic>
    </p:spTree>
    <p:extLst>
      <p:ext uri="{BB962C8B-B14F-4D97-AF65-F5344CB8AC3E}">
        <p14:creationId xmlns:p14="http://schemas.microsoft.com/office/powerpoint/2010/main" val="582196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Perception stimuli design</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880656"/>
          </a:xfrm>
        </p:spPr>
        <p:txBody>
          <a:bodyPr>
            <a:normAutofit/>
          </a:bodyPr>
          <a:lstStyle/>
          <a:p>
            <a:pPr>
              <a:buFont typeface="Arial" panose="020B0604020202020204" pitchFamily="34" charset="0"/>
              <a:buChar char="•"/>
            </a:pPr>
            <a:r>
              <a:rPr lang="en-US" sz="2000" dirty="0">
                <a:latin typeface="Georgia" panose="02040502050405020303" pitchFamily="18" charset="0"/>
                <a:ea typeface="Linux Libertine O" panose="02000503000000000000" pitchFamily="2" charset="0"/>
                <a:cs typeface="Linux Libertine O" panose="02000503000000000000" pitchFamily="2" charset="0"/>
              </a:rPr>
              <a:t>Adapted Pratt script w/ </a:t>
            </a:r>
            <a:r>
              <a:rPr lang="en-US" sz="2000" dirty="0" err="1">
                <a:latin typeface="Georgia" panose="02040502050405020303" pitchFamily="18" charset="0"/>
                <a:ea typeface="Linux Libertine O" panose="02000503000000000000" pitchFamily="2" charset="0"/>
                <a:cs typeface="Linux Libertine O" panose="02000503000000000000" pitchFamily="2" charset="0"/>
              </a:rPr>
              <a:t>KlaatGrid</a:t>
            </a:r>
            <a:r>
              <a:rPr lang="en-US" sz="2000" dirty="0">
                <a:latin typeface="Georgia" panose="02040502050405020303" pitchFamily="18" charset="0"/>
                <a:ea typeface="Linux Libertine O" panose="02000503000000000000" pitchFamily="2" charset="0"/>
                <a:cs typeface="Linux Libertine O" panose="02000503000000000000" pitchFamily="2" charset="0"/>
              </a:rPr>
              <a:t> synthesizer </a:t>
            </a:r>
            <a:r>
              <a:rPr lang="en-US" sz="1600" dirty="0">
                <a:latin typeface="Georgia" panose="02040502050405020303" pitchFamily="18" charset="0"/>
                <a:ea typeface="Linux Libertine O" panose="02000503000000000000" pitchFamily="2" charset="0"/>
                <a:cs typeface="Linux Libertine O" panose="02000503000000000000" pitchFamily="2" charset="0"/>
              </a:rPr>
              <a:t>(Brunelle et al. 2021)</a:t>
            </a:r>
            <a:br>
              <a:rPr lang="en-US" dirty="0">
                <a:latin typeface="Georgia" panose="02040502050405020303" pitchFamily="18" charset="0"/>
                <a:ea typeface="Linux Libertine O" panose="02000503000000000000" pitchFamily="2" charset="0"/>
                <a:cs typeface="Linux Libertine O" panose="02000503000000000000" pitchFamily="2" charset="0"/>
              </a:rPr>
            </a:b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sz="2000" dirty="0">
                <a:latin typeface="Georgia" panose="02040502050405020303" pitchFamily="18" charset="0"/>
                <a:ea typeface="Linux Libertine O" panose="02000503000000000000" pitchFamily="2" charset="0"/>
                <a:cs typeface="Linux Libertine O" panose="02000503000000000000" pitchFamily="2" charset="0"/>
              </a:rPr>
              <a:t>Acoustic parameters enhanced from average trajectories of speakers with clear distinction, based on production</a:t>
            </a:r>
            <a:br>
              <a:rPr lang="en-US" sz="2000" dirty="0">
                <a:latin typeface="Georgia" panose="02040502050405020303" pitchFamily="18" charset="0"/>
                <a:ea typeface="Linux Libertine O" panose="02000503000000000000" pitchFamily="2" charset="0"/>
                <a:cs typeface="Linux Libertine O" panose="02000503000000000000" pitchFamily="2" charset="0"/>
              </a:rPr>
            </a:br>
            <a:endParaRPr lang="en-US" sz="2000"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sz="2000" dirty="0">
                <a:latin typeface="Georgia" panose="02040502050405020303" pitchFamily="18" charset="0"/>
                <a:ea typeface="Linux Libertine O" panose="02000503000000000000" pitchFamily="2" charset="0"/>
                <a:cs typeface="Linux Libertine O" panose="02000503000000000000" pitchFamily="2" charset="0"/>
              </a:rPr>
              <a:t>Intermediate F1 value between registers for all stimuli</a:t>
            </a:r>
          </a:p>
          <a:p>
            <a:pPr>
              <a:buFont typeface="Arial" panose="020B0604020202020204" pitchFamily="34" charset="0"/>
              <a:buChar char="•"/>
            </a:pPr>
            <a:endParaRPr lang="en-US" sz="2000"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sz="2000" dirty="0">
                <a:latin typeface="Georgia" panose="02040502050405020303" pitchFamily="18" charset="0"/>
                <a:ea typeface="Linux Libertine O" panose="02000503000000000000" pitchFamily="2" charset="0"/>
                <a:cs typeface="Linux Libertine O" panose="02000503000000000000" pitchFamily="2" charset="0"/>
              </a:rPr>
              <a:t>5 starting f0 x 5 starting OQ (open quotient) values</a:t>
            </a:r>
            <a:br>
              <a:rPr lang="en-US" sz="2000" dirty="0">
                <a:latin typeface="Georgia" panose="02040502050405020303" pitchFamily="18" charset="0"/>
                <a:ea typeface="Linux Libertine O" panose="02000503000000000000" pitchFamily="2" charset="0"/>
                <a:cs typeface="Linux Libertine O" panose="02000503000000000000" pitchFamily="2" charset="0"/>
              </a:rPr>
            </a:br>
            <a:endParaRPr lang="en-US" sz="2000"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sz="2000" dirty="0">
                <a:latin typeface="Georgia" panose="02040502050405020303" pitchFamily="18" charset="0"/>
                <a:ea typeface="Linux Libertine O" panose="02000503000000000000" pitchFamily="2" charset="0"/>
                <a:cs typeface="Linux Libertine O" panose="02000503000000000000" pitchFamily="2" charset="0"/>
              </a:rPr>
              <a:t>Stimuli piloted and revised for naturalness</a:t>
            </a:r>
            <a:endParaRPr lang="en-US" dirty="0">
              <a:latin typeface="Georgia" panose="02040502050405020303" pitchFamily="18" charset="0"/>
              <a:ea typeface="Linux Libertine O" panose="02000503000000000000" pitchFamily="2" charset="0"/>
              <a:cs typeface="Linux Libertine O" panose="02000503000000000000" pitchFamily="2" charset="0"/>
            </a:endParaRPr>
          </a:p>
        </p:txBody>
      </p:sp>
      <p:graphicFrame>
        <p:nvGraphicFramePr>
          <p:cNvPr id="4" name="Table 4">
            <a:extLst>
              <a:ext uri="{FF2B5EF4-FFF2-40B4-BE49-F238E27FC236}">
                <a16:creationId xmlns:a16="http://schemas.microsoft.com/office/drawing/2014/main" id="{03AB9566-15C6-5D44-9C51-D0CCDDBA2EE6}"/>
              </a:ext>
            </a:extLst>
          </p:cNvPr>
          <p:cNvGraphicFramePr>
            <a:graphicFrameLocks noGrp="1"/>
          </p:cNvGraphicFramePr>
          <p:nvPr>
            <p:extLst>
              <p:ext uri="{D42A27DB-BD31-4B8C-83A1-F6EECF244321}">
                <p14:modId xmlns:p14="http://schemas.microsoft.com/office/powerpoint/2010/main" val="2922625477"/>
              </p:ext>
            </p:extLst>
          </p:nvPr>
        </p:nvGraphicFramePr>
        <p:xfrm>
          <a:off x="1395413" y="4666326"/>
          <a:ext cx="6096000" cy="741680"/>
        </p:xfrm>
        <a:graphic>
          <a:graphicData uri="http://schemas.openxmlformats.org/drawingml/2006/table">
            <a:tbl>
              <a:tblPr firstRow="1" bandRow="1">
                <a:tableStyleId>{5C22544A-7EE6-4342-B048-85BDC9FD1C3A}</a:tableStyleId>
              </a:tblPr>
              <a:tblGrid>
                <a:gridCol w="2696308">
                  <a:extLst>
                    <a:ext uri="{9D8B030D-6E8A-4147-A177-3AD203B41FA5}">
                      <a16:colId xmlns:a16="http://schemas.microsoft.com/office/drawing/2014/main" val="360813594"/>
                    </a:ext>
                  </a:extLst>
                </a:gridCol>
                <a:gridCol w="3399692">
                  <a:extLst>
                    <a:ext uri="{9D8B030D-6E8A-4147-A177-3AD203B41FA5}">
                      <a16:colId xmlns:a16="http://schemas.microsoft.com/office/drawing/2014/main" val="228254872"/>
                    </a:ext>
                  </a:extLst>
                </a:gridCol>
              </a:tblGrid>
              <a:tr h="370840">
                <a:tc>
                  <a:txBody>
                    <a:bodyPr/>
                    <a:lstStyle/>
                    <a:p>
                      <a:r>
                        <a:rPr lang="en-US" dirty="0">
                          <a:latin typeface="Georgia" panose="02040502050405020303" pitchFamily="18" charset="0"/>
                        </a:rPr>
                        <a:t>/</a:t>
                      </a:r>
                      <a:r>
                        <a:rPr lang="en-US" dirty="0" err="1">
                          <a:latin typeface="Georgia" panose="02040502050405020303" pitchFamily="18" charset="0"/>
                        </a:rPr>
                        <a:t>ti</a:t>
                      </a:r>
                      <a:r>
                        <a:rPr lang="en-US" dirty="0">
                          <a:latin typeface="Georgia" panose="02040502050405020303" pitchFamily="18" charset="0"/>
                        </a:rPr>
                        <a:t>:/ ‘old’</a:t>
                      </a:r>
                    </a:p>
                  </a:txBody>
                  <a:tcPr/>
                </a:tc>
                <a:tc>
                  <a:txBody>
                    <a:bodyPr/>
                    <a:lstStyle/>
                    <a:p>
                      <a:r>
                        <a:rPr lang="en-US" dirty="0">
                          <a:latin typeface="Georgia" panose="02040502050405020303" pitchFamily="18" charset="0"/>
                        </a:rPr>
                        <a:t>/</a:t>
                      </a:r>
                      <a:r>
                        <a:rPr lang="en-US" dirty="0" err="1">
                          <a:latin typeface="Georgia" panose="02040502050405020303" pitchFamily="18" charset="0"/>
                        </a:rPr>
                        <a:t>ti</a:t>
                      </a:r>
                      <a:r>
                        <a:rPr lang="en-US" dirty="0">
                          <a:latin typeface="Georgia" panose="02040502050405020303" pitchFamily="18" charset="0"/>
                        </a:rPr>
                        <a:t>͈:/ ‘tall’</a:t>
                      </a:r>
                    </a:p>
                  </a:txBody>
                  <a:tcPr/>
                </a:tc>
                <a:extLst>
                  <a:ext uri="{0D108BD9-81ED-4DB2-BD59-A6C34878D82A}">
                    <a16:rowId xmlns:a16="http://schemas.microsoft.com/office/drawing/2014/main" val="3748228256"/>
                  </a:ext>
                </a:extLst>
              </a:tr>
              <a:tr h="370840">
                <a:tc>
                  <a:txBody>
                    <a:bodyPr/>
                    <a:lstStyle/>
                    <a:p>
                      <a:r>
                        <a:rPr lang="en-US" dirty="0">
                          <a:latin typeface="Georgia" panose="02040502050405020303" pitchFamily="18" charset="0"/>
                        </a:rPr>
                        <a:t>/</a:t>
                      </a:r>
                      <a:r>
                        <a:rPr lang="en-US" dirty="0" err="1">
                          <a:latin typeface="Georgia" panose="02040502050405020303" pitchFamily="18" charset="0"/>
                        </a:rPr>
                        <a:t>taʔ</a:t>
                      </a:r>
                      <a:r>
                        <a:rPr lang="en-US" dirty="0">
                          <a:latin typeface="Georgia" panose="02040502050405020303" pitchFamily="18" charset="0"/>
                        </a:rPr>
                        <a:t>/ ‘to grab’</a:t>
                      </a:r>
                    </a:p>
                  </a:txBody>
                  <a:tcPr/>
                </a:tc>
                <a:tc>
                  <a:txBody>
                    <a:bodyPr/>
                    <a:lstStyle/>
                    <a:p>
                      <a:r>
                        <a:rPr lang="en-US" dirty="0">
                          <a:latin typeface="Georgia" panose="02040502050405020303" pitchFamily="18" charset="0"/>
                        </a:rPr>
                        <a:t>/</a:t>
                      </a:r>
                      <a:r>
                        <a:rPr lang="en-US" dirty="0" err="1">
                          <a:latin typeface="Georgia" panose="02040502050405020303" pitchFamily="18" charset="0"/>
                        </a:rPr>
                        <a:t>ta͈ʔ</a:t>
                      </a:r>
                      <a:r>
                        <a:rPr lang="en-US" dirty="0">
                          <a:latin typeface="Georgia" panose="02040502050405020303" pitchFamily="18" charset="0"/>
                        </a:rPr>
                        <a:t>/ ‘to place under’</a:t>
                      </a:r>
                    </a:p>
                  </a:txBody>
                  <a:tcPr/>
                </a:tc>
                <a:extLst>
                  <a:ext uri="{0D108BD9-81ED-4DB2-BD59-A6C34878D82A}">
                    <a16:rowId xmlns:a16="http://schemas.microsoft.com/office/drawing/2014/main" val="1768883721"/>
                  </a:ext>
                </a:extLst>
              </a:tr>
            </a:tbl>
          </a:graphicData>
        </a:graphic>
      </p:graphicFrame>
      <p:pic>
        <p:nvPicPr>
          <p:cNvPr id="5" name="tii-1a" descr="tii-1a">
            <a:hlinkClick r:id="" action="ppaction://media"/>
            <a:extLst>
              <a:ext uri="{FF2B5EF4-FFF2-40B4-BE49-F238E27FC236}">
                <a16:creationId xmlns:a16="http://schemas.microsoft.com/office/drawing/2014/main" id="{8AA85BB5-A299-F44B-AFFE-7573ADCCB183}"/>
              </a:ext>
            </a:extLst>
          </p:cNvPr>
          <p:cNvPicPr>
            <a:picLocks noChangeAspect="1"/>
          </p:cNvPicPr>
          <p:nvPr>
            <a:audioFile r:link="rId2"/>
            <p:extLst>
              <p:ext uri="{DAA4B4D4-6D71-4841-9C94-3DE7FCFB9230}">
                <p14:media xmlns:p14="http://schemas.microsoft.com/office/powerpoint/2010/main" r:embed="rId1"/>
              </p:ext>
            </p:extLst>
          </p:nvPr>
        </p:nvPicPr>
        <p:blipFill>
          <a:blip r:embed="rId18"/>
          <a:stretch>
            <a:fillRect/>
          </a:stretch>
        </p:blipFill>
        <p:spPr>
          <a:xfrm>
            <a:off x="2979040" y="4628027"/>
            <a:ext cx="409139" cy="409139"/>
          </a:xfrm>
          <a:prstGeom prst="rect">
            <a:avLst/>
          </a:prstGeom>
        </p:spPr>
      </p:pic>
      <p:pic>
        <p:nvPicPr>
          <p:cNvPr id="6" name="tii-1b" descr="tii-1b">
            <a:hlinkClick r:id="" action="ppaction://media"/>
            <a:extLst>
              <a:ext uri="{FF2B5EF4-FFF2-40B4-BE49-F238E27FC236}">
                <a16:creationId xmlns:a16="http://schemas.microsoft.com/office/drawing/2014/main" id="{07A7A62C-3C8D-CD41-AF49-4C005C65D9B8}"/>
              </a:ext>
            </a:extLst>
          </p:cNvPr>
          <p:cNvPicPr>
            <a:picLocks noChangeAspect="1"/>
          </p:cNvPicPr>
          <p:nvPr>
            <a:audioFile r:link="rId4"/>
            <p:extLst>
              <p:ext uri="{DAA4B4D4-6D71-4841-9C94-3DE7FCFB9230}">
                <p14:media xmlns:p14="http://schemas.microsoft.com/office/powerpoint/2010/main" r:embed="rId3"/>
              </p:ext>
            </p:extLst>
          </p:nvPr>
        </p:nvPicPr>
        <p:blipFill>
          <a:blip r:embed="rId18"/>
          <a:stretch>
            <a:fillRect/>
          </a:stretch>
        </p:blipFill>
        <p:spPr>
          <a:xfrm>
            <a:off x="-4108450" y="-4391479"/>
            <a:ext cx="812800" cy="812800"/>
          </a:xfrm>
          <a:prstGeom prst="rect">
            <a:avLst/>
          </a:prstGeom>
        </p:spPr>
      </p:pic>
      <p:pic>
        <p:nvPicPr>
          <p:cNvPr id="8" name="tii-1b" descr="tii-1b">
            <a:hlinkClick r:id="" action="ppaction://media"/>
            <a:extLst>
              <a:ext uri="{FF2B5EF4-FFF2-40B4-BE49-F238E27FC236}">
                <a16:creationId xmlns:a16="http://schemas.microsoft.com/office/drawing/2014/main" id="{3DC9864D-BEA3-CB4E-8B4D-65C4C5FA0EFA}"/>
              </a:ext>
            </a:extLst>
          </p:cNvPr>
          <p:cNvPicPr>
            <a:picLocks noChangeAspect="1"/>
          </p:cNvPicPr>
          <p:nvPr>
            <a:audioFile r:link="rId4"/>
            <p:extLst>
              <p:ext uri="{DAA4B4D4-6D71-4841-9C94-3DE7FCFB9230}">
                <p14:media xmlns:p14="http://schemas.microsoft.com/office/powerpoint/2010/main" r:embed="rId3"/>
              </p:ext>
            </p:extLst>
          </p:nvPr>
        </p:nvPicPr>
        <p:blipFill>
          <a:blip r:embed="rId18"/>
          <a:stretch>
            <a:fillRect/>
          </a:stretch>
        </p:blipFill>
        <p:spPr>
          <a:xfrm>
            <a:off x="3515292" y="4606490"/>
            <a:ext cx="452211" cy="452211"/>
          </a:xfrm>
          <a:prstGeom prst="rect">
            <a:avLst/>
          </a:prstGeom>
        </p:spPr>
      </p:pic>
      <p:pic>
        <p:nvPicPr>
          <p:cNvPr id="9" name="tii-2a" descr="tii-2a">
            <a:hlinkClick r:id="" action="ppaction://media"/>
            <a:extLst>
              <a:ext uri="{FF2B5EF4-FFF2-40B4-BE49-F238E27FC236}">
                <a16:creationId xmlns:a16="http://schemas.microsoft.com/office/drawing/2014/main" id="{0E6DF2D3-2215-0D4B-9B50-C0AC124FEE3F}"/>
              </a:ext>
            </a:extLst>
          </p:cNvPr>
          <p:cNvPicPr>
            <a:picLocks noChangeAspect="1"/>
          </p:cNvPicPr>
          <p:nvPr>
            <a:audioFile r:link="rId6"/>
            <p:extLst>
              <p:ext uri="{DAA4B4D4-6D71-4841-9C94-3DE7FCFB9230}">
                <p14:media xmlns:p14="http://schemas.microsoft.com/office/powerpoint/2010/main" r:embed="rId5"/>
              </p:ext>
            </p:extLst>
          </p:nvPr>
        </p:nvPicPr>
        <p:blipFill>
          <a:blip r:embed="rId18"/>
          <a:stretch>
            <a:fillRect/>
          </a:stretch>
        </p:blipFill>
        <p:spPr>
          <a:xfrm>
            <a:off x="6446269" y="4628027"/>
            <a:ext cx="452212" cy="452212"/>
          </a:xfrm>
          <a:prstGeom prst="rect">
            <a:avLst/>
          </a:prstGeom>
        </p:spPr>
      </p:pic>
      <p:pic>
        <p:nvPicPr>
          <p:cNvPr id="10" name="tii-2b" descr="tii-2b">
            <a:hlinkClick r:id="" action="ppaction://media"/>
            <a:extLst>
              <a:ext uri="{FF2B5EF4-FFF2-40B4-BE49-F238E27FC236}">
                <a16:creationId xmlns:a16="http://schemas.microsoft.com/office/drawing/2014/main" id="{CEE880D1-8C0E-4846-8A2A-29892E32F752}"/>
              </a:ext>
            </a:extLst>
          </p:cNvPr>
          <p:cNvPicPr>
            <a:picLocks noChangeAspect="1"/>
          </p:cNvPicPr>
          <p:nvPr>
            <a:audioFile r:link="rId8"/>
            <p:extLst>
              <p:ext uri="{DAA4B4D4-6D71-4841-9C94-3DE7FCFB9230}">
                <p14:media xmlns:p14="http://schemas.microsoft.com/office/powerpoint/2010/main" r:embed="rId7"/>
              </p:ext>
            </p:extLst>
          </p:nvPr>
        </p:nvPicPr>
        <p:blipFill>
          <a:blip r:embed="rId18"/>
          <a:stretch>
            <a:fillRect/>
          </a:stretch>
        </p:blipFill>
        <p:spPr>
          <a:xfrm>
            <a:off x="6947863" y="4607049"/>
            <a:ext cx="494167" cy="494167"/>
          </a:xfrm>
          <a:prstGeom prst="rect">
            <a:avLst/>
          </a:prstGeom>
        </p:spPr>
      </p:pic>
      <p:pic>
        <p:nvPicPr>
          <p:cNvPr id="11" name="taq-1a" descr="taq-1a">
            <a:hlinkClick r:id="" action="ppaction://media"/>
            <a:extLst>
              <a:ext uri="{FF2B5EF4-FFF2-40B4-BE49-F238E27FC236}">
                <a16:creationId xmlns:a16="http://schemas.microsoft.com/office/drawing/2014/main" id="{D6F29157-FFE0-F94C-87B6-CA0622CDDA6E}"/>
              </a:ext>
            </a:extLst>
          </p:cNvPr>
          <p:cNvPicPr>
            <a:picLocks noChangeAspect="1"/>
          </p:cNvPicPr>
          <p:nvPr>
            <a:audioFile r:link="rId10"/>
            <p:extLst>
              <p:ext uri="{DAA4B4D4-6D71-4841-9C94-3DE7FCFB9230}">
                <p14:media xmlns:p14="http://schemas.microsoft.com/office/powerpoint/2010/main" r:embed="rId9"/>
              </p:ext>
            </p:extLst>
          </p:nvPr>
        </p:nvPicPr>
        <p:blipFill>
          <a:blip r:embed="rId18"/>
          <a:stretch>
            <a:fillRect/>
          </a:stretch>
        </p:blipFill>
        <p:spPr>
          <a:xfrm>
            <a:off x="2942402" y="4973116"/>
            <a:ext cx="494167" cy="494167"/>
          </a:xfrm>
          <a:prstGeom prst="rect">
            <a:avLst/>
          </a:prstGeom>
        </p:spPr>
      </p:pic>
      <p:pic>
        <p:nvPicPr>
          <p:cNvPr id="12" name="taq-1b" descr="taq-1b">
            <a:hlinkClick r:id="" action="ppaction://media"/>
            <a:extLst>
              <a:ext uri="{FF2B5EF4-FFF2-40B4-BE49-F238E27FC236}">
                <a16:creationId xmlns:a16="http://schemas.microsoft.com/office/drawing/2014/main" id="{A44CB483-C326-9546-9CBF-B405154543DA}"/>
              </a:ext>
            </a:extLst>
          </p:cNvPr>
          <p:cNvPicPr>
            <a:picLocks noChangeAspect="1"/>
          </p:cNvPicPr>
          <p:nvPr>
            <a:audioFile r:link="rId12"/>
            <p:extLst>
              <p:ext uri="{DAA4B4D4-6D71-4841-9C94-3DE7FCFB9230}">
                <p14:media xmlns:p14="http://schemas.microsoft.com/office/powerpoint/2010/main" r:embed="rId11"/>
              </p:ext>
            </p:extLst>
          </p:nvPr>
        </p:nvPicPr>
        <p:blipFill>
          <a:blip r:embed="rId18"/>
          <a:stretch>
            <a:fillRect/>
          </a:stretch>
        </p:blipFill>
        <p:spPr>
          <a:xfrm>
            <a:off x="3539983" y="5007248"/>
            <a:ext cx="452211" cy="452211"/>
          </a:xfrm>
          <a:prstGeom prst="rect">
            <a:avLst/>
          </a:prstGeom>
        </p:spPr>
      </p:pic>
      <p:pic>
        <p:nvPicPr>
          <p:cNvPr id="13" name="taq-2a" descr="taq-2a">
            <a:hlinkClick r:id="" action="ppaction://media"/>
            <a:extLst>
              <a:ext uri="{FF2B5EF4-FFF2-40B4-BE49-F238E27FC236}">
                <a16:creationId xmlns:a16="http://schemas.microsoft.com/office/drawing/2014/main" id="{38E4C8AE-F5A9-9C41-A8F2-CC74EF76BBAC}"/>
              </a:ext>
            </a:extLst>
          </p:cNvPr>
          <p:cNvPicPr>
            <a:picLocks noChangeAspect="1"/>
          </p:cNvPicPr>
          <p:nvPr>
            <a:audioFile r:link="rId14"/>
            <p:extLst>
              <p:ext uri="{DAA4B4D4-6D71-4841-9C94-3DE7FCFB9230}">
                <p14:media xmlns:p14="http://schemas.microsoft.com/office/powerpoint/2010/main" r:embed="rId13"/>
              </p:ext>
            </p:extLst>
          </p:nvPr>
        </p:nvPicPr>
        <p:blipFill>
          <a:blip r:embed="rId18"/>
          <a:stretch>
            <a:fillRect/>
          </a:stretch>
        </p:blipFill>
        <p:spPr>
          <a:xfrm>
            <a:off x="6446269" y="4952135"/>
            <a:ext cx="494168" cy="494168"/>
          </a:xfrm>
          <a:prstGeom prst="rect">
            <a:avLst/>
          </a:prstGeom>
        </p:spPr>
      </p:pic>
      <p:pic>
        <p:nvPicPr>
          <p:cNvPr id="14" name="taq-2b" descr="taq-2b">
            <a:hlinkClick r:id="" action="ppaction://media"/>
            <a:extLst>
              <a:ext uri="{FF2B5EF4-FFF2-40B4-BE49-F238E27FC236}">
                <a16:creationId xmlns:a16="http://schemas.microsoft.com/office/drawing/2014/main" id="{C67F9E4F-7BE6-7940-903A-900C1C26D01B}"/>
              </a:ext>
            </a:extLst>
          </p:cNvPr>
          <p:cNvPicPr>
            <a:picLocks noChangeAspect="1"/>
          </p:cNvPicPr>
          <p:nvPr>
            <a:audioFile r:link="rId16"/>
            <p:extLst>
              <p:ext uri="{DAA4B4D4-6D71-4841-9C94-3DE7FCFB9230}">
                <p14:media xmlns:p14="http://schemas.microsoft.com/office/powerpoint/2010/main" r:embed="rId15"/>
              </p:ext>
            </p:extLst>
          </p:nvPr>
        </p:nvPicPr>
        <p:blipFill>
          <a:blip r:embed="rId18"/>
          <a:stretch>
            <a:fillRect/>
          </a:stretch>
        </p:blipFill>
        <p:spPr>
          <a:xfrm>
            <a:off x="6947863" y="4986269"/>
            <a:ext cx="494167" cy="494167"/>
          </a:xfrm>
          <a:prstGeom prst="rect">
            <a:avLst/>
          </a:prstGeom>
        </p:spPr>
      </p:pic>
    </p:spTree>
    <p:extLst>
      <p:ext uri="{BB962C8B-B14F-4D97-AF65-F5344CB8AC3E}">
        <p14:creationId xmlns:p14="http://schemas.microsoft.com/office/powerpoint/2010/main" val="914811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37" fill="hold"/>
                                        <p:tgtEl>
                                          <p:spTgt spid="6"/>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537" fill="hold"/>
                                        <p:tgtEl>
                                          <p:spTgt spid="8"/>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576" fill="hold"/>
                                        <p:tgtEl>
                                          <p:spTgt spid="9"/>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537" fill="hold"/>
                                        <p:tgtEl>
                                          <p:spTgt spid="10"/>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15" fill="hold"/>
                                        <p:tgtEl>
                                          <p:spTgt spid="11"/>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312" fill="hold"/>
                                        <p:tgtEl>
                                          <p:spTgt spid="12"/>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312" fill="hold"/>
                                        <p:tgtEl>
                                          <p:spTgt spid="13"/>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312"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39" fill="hold" display="0">
                  <p:stCondLst>
                    <p:cond delay="indefinite"/>
                  </p:stCondLst>
                  <p:endCondLst>
                    <p:cond evt="onStopAudio" delay="0">
                      <p:tgtEl>
                        <p:sldTgt/>
                      </p:tgtEl>
                    </p:cond>
                  </p:endCondLst>
                </p:cTn>
                <p:tgtEl>
                  <p:spTgt spid="5"/>
                </p:tgtEl>
              </p:cMediaNode>
            </p:audio>
            <p:audio>
              <p:cMediaNode vol="80000">
                <p:cTn id="40" fill="hold" display="0">
                  <p:stCondLst>
                    <p:cond delay="indefinite"/>
                  </p:stCondLst>
                  <p:endCondLst>
                    <p:cond evt="onStopAudio" delay="0">
                      <p:tgtEl>
                        <p:sldTgt/>
                      </p:tgtEl>
                    </p:cond>
                  </p:endCondLst>
                </p:cTn>
                <p:tgtEl>
                  <p:spTgt spid="6"/>
                </p:tgtEl>
              </p:cMediaNode>
            </p:audio>
            <p:audio>
              <p:cMediaNode vol="80000">
                <p:cTn id="41" fill="hold" display="0">
                  <p:stCondLst>
                    <p:cond delay="indefinite"/>
                  </p:stCondLst>
                  <p:endCondLst>
                    <p:cond evt="onStopAudio" delay="0">
                      <p:tgtEl>
                        <p:sldTgt/>
                      </p:tgtEl>
                    </p:cond>
                  </p:endCondLst>
                </p:cTn>
                <p:tgtEl>
                  <p:spTgt spid="8"/>
                </p:tgtEl>
              </p:cMediaNode>
            </p:audio>
            <p:audio>
              <p:cMediaNode vol="80000">
                <p:cTn id="42" fill="hold" display="0">
                  <p:stCondLst>
                    <p:cond delay="indefinite"/>
                  </p:stCondLst>
                  <p:endCondLst>
                    <p:cond evt="onStopAudio" delay="0">
                      <p:tgtEl>
                        <p:sldTgt/>
                      </p:tgtEl>
                    </p:cond>
                  </p:endCondLst>
                </p:cTn>
                <p:tgtEl>
                  <p:spTgt spid="9"/>
                </p:tgtEl>
              </p:cMediaNode>
            </p:audio>
            <p:audio>
              <p:cMediaNode vol="80000">
                <p:cTn id="43" fill="hold" display="0">
                  <p:stCondLst>
                    <p:cond delay="indefinite"/>
                  </p:stCondLst>
                  <p:endCondLst>
                    <p:cond evt="onStopAudio" delay="0">
                      <p:tgtEl>
                        <p:sldTgt/>
                      </p:tgtEl>
                    </p:cond>
                  </p:endCondLst>
                </p:cTn>
                <p:tgtEl>
                  <p:spTgt spid="10"/>
                </p:tgtEl>
              </p:cMediaNode>
            </p:audio>
            <p:audio>
              <p:cMediaNode vol="80000">
                <p:cTn id="44" fill="hold" display="0">
                  <p:stCondLst>
                    <p:cond delay="indefinite"/>
                  </p:stCondLst>
                  <p:endCondLst>
                    <p:cond evt="onStopAudio" delay="0">
                      <p:tgtEl>
                        <p:sldTgt/>
                      </p:tgtEl>
                    </p:cond>
                  </p:endCondLst>
                </p:cTn>
                <p:tgtEl>
                  <p:spTgt spid="11"/>
                </p:tgtEl>
              </p:cMediaNode>
            </p:audio>
            <p:audio>
              <p:cMediaNode vol="80000">
                <p:cTn id="45" fill="hold" display="0">
                  <p:stCondLst>
                    <p:cond delay="indefinite"/>
                  </p:stCondLst>
                  <p:endCondLst>
                    <p:cond evt="onStopAudio" delay="0">
                      <p:tgtEl>
                        <p:sldTgt/>
                      </p:tgtEl>
                    </p:cond>
                  </p:endCondLst>
                </p:cTn>
                <p:tgtEl>
                  <p:spTgt spid="12"/>
                </p:tgtEl>
              </p:cMediaNode>
            </p:audio>
            <p:audio>
              <p:cMediaNode vol="80000">
                <p:cTn id="46" fill="hold" display="0">
                  <p:stCondLst>
                    <p:cond delay="indefinite"/>
                  </p:stCondLst>
                  <p:endCondLst>
                    <p:cond evt="onStopAudio" delay="0">
                      <p:tgtEl>
                        <p:sldTgt/>
                      </p:tgtEl>
                    </p:cond>
                  </p:endCondLst>
                </p:cTn>
                <p:tgtEl>
                  <p:spTgt spid="13"/>
                </p:tgtEl>
              </p:cMediaNode>
            </p:audio>
            <p:audio>
              <p:cMediaNode vol="80000">
                <p:cTn id="4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Perception experiment presentation</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165612"/>
          </a:xfrm>
        </p:spPr>
        <p:txBody>
          <a:bodyPr>
            <a:norm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2AFC: participants chose which word they heard</a:t>
            </a: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64 participants perfectly balanced for age and gender</a:t>
            </a: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Followed by sociolinguistic questionnaire &amp; interview</a:t>
            </a:r>
          </a:p>
        </p:txBody>
      </p:sp>
      <p:pic>
        <p:nvPicPr>
          <p:cNvPr id="5" name="Picture 4">
            <a:extLst>
              <a:ext uri="{FF2B5EF4-FFF2-40B4-BE49-F238E27FC236}">
                <a16:creationId xmlns:a16="http://schemas.microsoft.com/office/drawing/2014/main" id="{CF64773A-C9DC-0C4E-BDE8-FC0CAC60C5CE}"/>
              </a:ext>
            </a:extLst>
          </p:cNvPr>
          <p:cNvPicPr>
            <a:picLocks noChangeAspect="1"/>
          </p:cNvPicPr>
          <p:nvPr/>
        </p:nvPicPr>
        <p:blipFill>
          <a:blip r:embed="rId2"/>
          <a:stretch>
            <a:fillRect/>
          </a:stretch>
        </p:blipFill>
        <p:spPr>
          <a:xfrm>
            <a:off x="1278491" y="2636272"/>
            <a:ext cx="1974508" cy="2627453"/>
          </a:xfrm>
          <a:prstGeom prst="rect">
            <a:avLst/>
          </a:prstGeom>
        </p:spPr>
      </p:pic>
      <p:pic>
        <p:nvPicPr>
          <p:cNvPr id="7" name="Picture 6">
            <a:extLst>
              <a:ext uri="{FF2B5EF4-FFF2-40B4-BE49-F238E27FC236}">
                <a16:creationId xmlns:a16="http://schemas.microsoft.com/office/drawing/2014/main" id="{13A4B45D-55C4-EE45-BAD7-D9B39C5D1D07}"/>
              </a:ext>
            </a:extLst>
          </p:cNvPr>
          <p:cNvPicPr>
            <a:picLocks noChangeAspect="1"/>
          </p:cNvPicPr>
          <p:nvPr/>
        </p:nvPicPr>
        <p:blipFill>
          <a:blip r:embed="rId3"/>
          <a:stretch>
            <a:fillRect/>
          </a:stretch>
        </p:blipFill>
        <p:spPr>
          <a:xfrm>
            <a:off x="3638190" y="2630835"/>
            <a:ext cx="3949335" cy="2632890"/>
          </a:xfrm>
          <a:prstGeom prst="rect">
            <a:avLst/>
          </a:prstGeom>
        </p:spPr>
      </p:pic>
    </p:spTree>
    <p:extLst>
      <p:ext uri="{BB962C8B-B14F-4D97-AF65-F5344CB8AC3E}">
        <p14:creationId xmlns:p14="http://schemas.microsoft.com/office/powerpoint/2010/main" val="1306238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391EA2-9B2E-E44B-A882-4AE118300052}"/>
              </a:ext>
            </a:extLst>
          </p:cNvPr>
          <p:cNvPicPr>
            <a:picLocks noChangeAspect="1"/>
          </p:cNvPicPr>
          <p:nvPr/>
        </p:nvPicPr>
        <p:blipFill>
          <a:blip r:embed="rId2"/>
          <a:stretch>
            <a:fillRect/>
          </a:stretch>
        </p:blipFill>
        <p:spPr>
          <a:xfrm rot="5400000">
            <a:off x="6204399" y="1163077"/>
            <a:ext cx="2551618" cy="1435285"/>
          </a:xfrm>
          <a:prstGeom prst="rect">
            <a:avLst/>
          </a:prstGeom>
        </p:spPr>
      </p:pic>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Perception experiment layout</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165612"/>
          </a:xfrm>
        </p:spPr>
        <p:txBody>
          <a:bodyPr>
            <a:norm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Practice round for familiarization</a:t>
            </a: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8 alternating blocks of each syllable, </a:t>
            </a:r>
            <a:br>
              <a:rPr lang="en-US" dirty="0">
                <a:latin typeface="Georgia" panose="02040502050405020303" pitchFamily="18" charset="0"/>
                <a:ea typeface="Linux Libertine O" panose="02000503000000000000" pitchFamily="2" charset="0"/>
                <a:cs typeface="Linux Libertine O" panose="02000503000000000000" pitchFamily="2" charset="0"/>
              </a:rPr>
            </a:br>
            <a:r>
              <a:rPr lang="en-US" dirty="0">
                <a:latin typeface="Georgia" panose="02040502050405020303" pitchFamily="18" charset="0"/>
                <a:ea typeface="Linux Libertine O" panose="02000503000000000000" pitchFamily="2" charset="0"/>
                <a:cs typeface="Linux Libertine O" panose="02000503000000000000" pitchFamily="2" charset="0"/>
              </a:rPr>
              <a:t>optional breaks in between</a:t>
            </a: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5 f0 x 5 OQ = 25 tokens / block = 400 total</a:t>
            </a: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Half saw </a:t>
            </a:r>
            <a:r>
              <a:rPr lang="en-US" i="1" dirty="0" err="1">
                <a:latin typeface="Georgia" panose="02040502050405020303" pitchFamily="18" charset="0"/>
                <a:ea typeface="Linux Libertine O" panose="02000503000000000000" pitchFamily="2" charset="0"/>
                <a:cs typeface="Linux Libertine O" panose="02000503000000000000" pitchFamily="2" charset="0"/>
              </a:rPr>
              <a:t>taʔ</a:t>
            </a:r>
            <a:r>
              <a:rPr lang="en-US" i="1" dirty="0">
                <a:latin typeface="Georgia" panose="02040502050405020303" pitchFamily="18" charset="0"/>
                <a:ea typeface="Linux Libertine O" panose="02000503000000000000" pitchFamily="2" charset="0"/>
                <a:cs typeface="Linux Libertine O" panose="02000503000000000000" pitchFamily="2" charset="0"/>
              </a:rPr>
              <a:t> </a:t>
            </a:r>
            <a:r>
              <a:rPr lang="en-US" dirty="0">
                <a:latin typeface="Georgia" panose="02040502050405020303" pitchFamily="18" charset="0"/>
                <a:ea typeface="Linux Libertine O" panose="02000503000000000000" pitchFamily="2" charset="0"/>
                <a:cs typeface="Linux Libertine O" panose="02000503000000000000" pitchFamily="2" charset="0"/>
              </a:rPr>
              <a:t>pair first, half </a:t>
            </a:r>
            <a:r>
              <a:rPr lang="en-US" i="1" dirty="0" err="1">
                <a:latin typeface="Georgia" panose="02040502050405020303" pitchFamily="18" charset="0"/>
                <a:ea typeface="Linux Libertine O" panose="02000503000000000000" pitchFamily="2" charset="0"/>
                <a:cs typeface="Linux Libertine O" panose="02000503000000000000" pitchFamily="2" charset="0"/>
              </a:rPr>
              <a:t>ti</a:t>
            </a:r>
            <a:r>
              <a:rPr lang="en-US" i="1" dirty="0">
                <a:latin typeface="Georgia" panose="02040502050405020303" pitchFamily="18" charset="0"/>
                <a:ea typeface="Linux Libertine O" panose="02000503000000000000" pitchFamily="2" charset="0"/>
                <a:cs typeface="Linux Libertine O" panose="02000503000000000000" pitchFamily="2" charset="0"/>
              </a:rPr>
              <a:t>: </a:t>
            </a:r>
            <a:r>
              <a:rPr lang="en-US" dirty="0">
                <a:latin typeface="Georgia" panose="02040502050405020303" pitchFamily="18" charset="0"/>
                <a:ea typeface="Linux Libertine O" panose="02000503000000000000" pitchFamily="2" charset="0"/>
                <a:cs typeface="Linux Libertine O" panose="02000503000000000000" pitchFamily="2" charset="0"/>
              </a:rPr>
              <a:t>first</a:t>
            </a:r>
          </a:p>
        </p:txBody>
      </p:sp>
      <p:pic>
        <p:nvPicPr>
          <p:cNvPr id="7" name="Picture 6" descr="Graphical user interface, diagram&#10;&#10;Description automatically generated">
            <a:extLst>
              <a:ext uri="{FF2B5EF4-FFF2-40B4-BE49-F238E27FC236}">
                <a16:creationId xmlns:a16="http://schemas.microsoft.com/office/drawing/2014/main" id="{DC023AE2-9DE4-B644-B84A-5C42E589854B}"/>
              </a:ext>
            </a:extLst>
          </p:cNvPr>
          <p:cNvPicPr>
            <a:picLocks noChangeAspect="1"/>
          </p:cNvPicPr>
          <p:nvPr/>
        </p:nvPicPr>
        <p:blipFill>
          <a:blip r:embed="rId3"/>
          <a:stretch>
            <a:fillRect/>
          </a:stretch>
        </p:blipFill>
        <p:spPr>
          <a:xfrm>
            <a:off x="827779" y="3263705"/>
            <a:ext cx="7418284" cy="2286198"/>
          </a:xfrm>
          <a:prstGeom prst="rect">
            <a:avLst/>
          </a:prstGeom>
        </p:spPr>
      </p:pic>
    </p:spTree>
    <p:extLst>
      <p:ext uri="{BB962C8B-B14F-4D97-AF65-F5344CB8AC3E}">
        <p14:creationId xmlns:p14="http://schemas.microsoft.com/office/powerpoint/2010/main" val="26770159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descr="Chart, bar chart&#10;&#10;Description automatically generated">
            <a:extLst>
              <a:ext uri="{FF2B5EF4-FFF2-40B4-BE49-F238E27FC236}">
                <a16:creationId xmlns:a16="http://schemas.microsoft.com/office/drawing/2014/main" id="{B4AB3627-1ED2-6C45-B93A-B4B1B71B9E59}"/>
              </a:ext>
            </a:extLst>
          </p:cNvPr>
          <p:cNvPicPr>
            <a:picLocks noChangeAspect="1"/>
          </p:cNvPicPr>
          <p:nvPr/>
        </p:nvPicPr>
        <p:blipFill>
          <a:blip r:embed="rId2"/>
          <a:stretch>
            <a:fillRect/>
          </a:stretch>
        </p:blipFill>
        <p:spPr>
          <a:xfrm>
            <a:off x="3451004" y="1344799"/>
            <a:ext cx="5227424" cy="2386686"/>
          </a:xfrm>
          <a:prstGeom prst="rect">
            <a:avLst/>
          </a:prstGeom>
        </p:spPr>
      </p:pic>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Principal components analysis</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3863257"/>
            <a:ext cx="7740650" cy="1400468"/>
          </a:xfrm>
        </p:spPr>
        <p:txBody>
          <a:bodyPr>
            <a:norm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PCA: find dimensions that capture variation of data</a:t>
            </a:r>
          </a:p>
          <a:p>
            <a:pPr>
              <a:buFont typeface="Arial" panose="020B0604020202020204" pitchFamily="34" charset="0"/>
              <a:buChar char="•"/>
            </a:pPr>
            <a:r>
              <a:rPr lang="en-US" i="1" dirty="0" err="1">
                <a:latin typeface="Georgia" panose="02040502050405020303" pitchFamily="18" charset="0"/>
                <a:ea typeface="Linux Libertine O" panose="02000503000000000000" pitchFamily="2" charset="0"/>
                <a:cs typeface="Linux Libertine O" panose="02000503000000000000" pitchFamily="2" charset="0"/>
              </a:rPr>
              <a:t>FactoMineR</a:t>
            </a:r>
            <a:r>
              <a:rPr lang="en-US" i="1" dirty="0">
                <a:latin typeface="Georgia" panose="02040502050405020303" pitchFamily="18" charset="0"/>
                <a:ea typeface="Linux Libertine O" panose="02000503000000000000" pitchFamily="2" charset="0"/>
                <a:cs typeface="Linux Libertine O" panose="02000503000000000000" pitchFamily="2" charset="0"/>
              </a:rPr>
              <a:t> </a:t>
            </a:r>
            <a:r>
              <a:rPr lang="en-US" dirty="0">
                <a:latin typeface="Georgia" panose="02040502050405020303" pitchFamily="18" charset="0"/>
                <a:ea typeface="Linux Libertine O" panose="02000503000000000000" pitchFamily="2" charset="0"/>
                <a:cs typeface="Linux Libertine O" panose="02000503000000000000" pitchFamily="2" charset="0"/>
              </a:rPr>
              <a:t>package in R</a:t>
            </a:r>
            <a:r>
              <a:rPr lang="en-US" sz="1700" dirty="0">
                <a:latin typeface="Georgia" panose="02040502050405020303" pitchFamily="18" charset="0"/>
                <a:ea typeface="Linux Libertine O" panose="02000503000000000000" pitchFamily="2" charset="0"/>
                <a:cs typeface="Linux Libertine O" panose="02000503000000000000" pitchFamily="2" charset="0"/>
              </a:rPr>
              <a:t> </a:t>
            </a:r>
            <a:r>
              <a:rPr lang="en-US" sz="1900" dirty="0">
                <a:latin typeface="Georgia" panose="02040502050405020303" pitchFamily="18" charset="0"/>
                <a:ea typeface="Linux Libertine O" panose="02000503000000000000" pitchFamily="2" charset="0"/>
                <a:cs typeface="Linux Libertine O" panose="02000503000000000000" pitchFamily="2" charset="0"/>
              </a:rPr>
              <a:t>(Lê et al. 2008)</a:t>
            </a:r>
            <a:endParaRPr lang="en-US" i="1"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Dimension 1 (39.51%): “Tonal language experience” (TLE)</a:t>
            </a:r>
          </a:p>
        </p:txBody>
      </p:sp>
      <p:pic>
        <p:nvPicPr>
          <p:cNvPr id="16" name="Picture 15">
            <a:extLst>
              <a:ext uri="{FF2B5EF4-FFF2-40B4-BE49-F238E27FC236}">
                <a16:creationId xmlns:a16="http://schemas.microsoft.com/office/drawing/2014/main" id="{8878EE27-8B45-DE4E-9FC5-56D3424D005D}"/>
              </a:ext>
            </a:extLst>
          </p:cNvPr>
          <p:cNvPicPr>
            <a:picLocks noChangeAspect="1"/>
          </p:cNvPicPr>
          <p:nvPr/>
        </p:nvPicPr>
        <p:blipFill>
          <a:blip r:embed="rId3"/>
          <a:srcRect/>
          <a:stretch/>
        </p:blipFill>
        <p:spPr>
          <a:xfrm>
            <a:off x="465572" y="1254749"/>
            <a:ext cx="3057867" cy="2548223"/>
          </a:xfrm>
          <a:prstGeom prst="rect">
            <a:avLst/>
          </a:prstGeom>
        </p:spPr>
      </p:pic>
      <p:cxnSp>
        <p:nvCxnSpPr>
          <p:cNvPr id="18" name="Straight Arrow Connector 17">
            <a:extLst>
              <a:ext uri="{FF2B5EF4-FFF2-40B4-BE49-F238E27FC236}">
                <a16:creationId xmlns:a16="http://schemas.microsoft.com/office/drawing/2014/main" id="{CF96379B-73E6-6349-83EC-3F290D7337C6}"/>
              </a:ext>
            </a:extLst>
          </p:cNvPr>
          <p:cNvCxnSpPr/>
          <p:nvPr/>
        </p:nvCxnSpPr>
        <p:spPr>
          <a:xfrm flipH="1">
            <a:off x="1181152" y="1344799"/>
            <a:ext cx="300942" cy="289643"/>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24" name="Frame 23">
            <a:extLst>
              <a:ext uri="{FF2B5EF4-FFF2-40B4-BE49-F238E27FC236}">
                <a16:creationId xmlns:a16="http://schemas.microsoft.com/office/drawing/2014/main" id="{C94D3A30-396D-5B45-99A0-9C9476B03396}"/>
              </a:ext>
            </a:extLst>
          </p:cNvPr>
          <p:cNvSpPr/>
          <p:nvPr/>
        </p:nvSpPr>
        <p:spPr>
          <a:xfrm>
            <a:off x="3756074" y="3429000"/>
            <a:ext cx="4467177" cy="373972"/>
          </a:xfrm>
          <a:prstGeom prst="frame">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69641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Linear discriminant analysis (LDA)</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469310"/>
          </a:xfrm>
        </p:spPr>
        <p:txBody>
          <a:bodyPr>
            <a:norm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Train algorithm to find line that best separates classes, given features, then run classifier on test set</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Results compared to data and accuracy score calculated</a:t>
            </a: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Used </a:t>
            </a:r>
            <a:r>
              <a:rPr lang="en-US" i="1" dirty="0">
                <a:latin typeface="Georgia" panose="02040502050405020303" pitchFamily="18" charset="0"/>
                <a:ea typeface="Linux Libertine O" panose="02000503000000000000" pitchFamily="2" charset="0"/>
                <a:cs typeface="Linux Libertine O" panose="02000503000000000000" pitchFamily="2" charset="0"/>
              </a:rPr>
              <a:t>scikit-learn </a:t>
            </a:r>
            <a:r>
              <a:rPr lang="en-US" dirty="0">
                <a:latin typeface="Georgia" panose="02040502050405020303" pitchFamily="18" charset="0"/>
                <a:ea typeface="Linux Libertine O" panose="02000503000000000000" pitchFamily="2" charset="0"/>
                <a:cs typeface="Linux Libertine O" panose="02000503000000000000" pitchFamily="2" charset="0"/>
              </a:rPr>
              <a:t>python package</a:t>
            </a:r>
            <a:r>
              <a:rPr lang="en-US" i="1" dirty="0">
                <a:latin typeface="Georgia" panose="02040502050405020303" pitchFamily="18" charset="0"/>
                <a:ea typeface="Linux Libertine O" panose="02000503000000000000" pitchFamily="2" charset="0"/>
                <a:cs typeface="Linux Libertine O" panose="02000503000000000000" pitchFamily="2" charset="0"/>
              </a:rPr>
              <a:t> </a:t>
            </a:r>
            <a:r>
              <a:rPr lang="en-US" sz="1600" dirty="0">
                <a:latin typeface="Georgia" panose="02040502050405020303" pitchFamily="18" charset="0"/>
                <a:ea typeface="Linux Libertine O" panose="02000503000000000000" pitchFamily="2" charset="0"/>
                <a:cs typeface="Linux Libertine O" panose="02000503000000000000" pitchFamily="2" charset="0"/>
              </a:rPr>
              <a:t>(Van Rossum &amp; Drake 2009)</a:t>
            </a:r>
            <a:endParaRPr lang="en-US" dirty="0">
              <a:latin typeface="Georgia" panose="02040502050405020303" pitchFamily="18" charset="0"/>
              <a:ea typeface="Linux Libertine O" panose="02000503000000000000" pitchFamily="2" charset="0"/>
              <a:cs typeface="Linux Libertine O" panose="02000503000000000000" pitchFamily="2" charset="0"/>
            </a:endParaRPr>
          </a:p>
        </p:txBody>
      </p:sp>
      <p:pic>
        <p:nvPicPr>
          <p:cNvPr id="29" name="Picture 28" descr="Graphical user interface, application&#10;&#10;Description automatically generated">
            <a:extLst>
              <a:ext uri="{FF2B5EF4-FFF2-40B4-BE49-F238E27FC236}">
                <a16:creationId xmlns:a16="http://schemas.microsoft.com/office/drawing/2014/main" id="{8C8B9C12-7AD7-B849-B544-73322DF2AE13}"/>
              </a:ext>
            </a:extLst>
          </p:cNvPr>
          <p:cNvPicPr>
            <a:picLocks noChangeAspect="1"/>
          </p:cNvPicPr>
          <p:nvPr/>
        </p:nvPicPr>
        <p:blipFill>
          <a:blip r:embed="rId2"/>
          <a:stretch>
            <a:fillRect/>
          </a:stretch>
        </p:blipFill>
        <p:spPr>
          <a:xfrm>
            <a:off x="614054" y="2206107"/>
            <a:ext cx="2539083" cy="2484056"/>
          </a:xfrm>
          <a:prstGeom prst="rect">
            <a:avLst/>
          </a:prstGeom>
        </p:spPr>
      </p:pic>
      <p:pic>
        <p:nvPicPr>
          <p:cNvPr id="30" name="Picture 29" descr="Graphical user interface, application&#10;&#10;Description automatically generated">
            <a:extLst>
              <a:ext uri="{FF2B5EF4-FFF2-40B4-BE49-F238E27FC236}">
                <a16:creationId xmlns:a16="http://schemas.microsoft.com/office/drawing/2014/main" id="{995897A7-BF71-3B41-9823-88A2EE58E7CF}"/>
              </a:ext>
            </a:extLst>
          </p:cNvPr>
          <p:cNvPicPr>
            <a:picLocks noChangeAspect="1"/>
          </p:cNvPicPr>
          <p:nvPr/>
        </p:nvPicPr>
        <p:blipFill>
          <a:blip r:embed="rId2"/>
          <a:stretch>
            <a:fillRect/>
          </a:stretch>
        </p:blipFill>
        <p:spPr>
          <a:xfrm>
            <a:off x="5416551" y="2183940"/>
            <a:ext cx="2539083" cy="2484056"/>
          </a:xfrm>
          <a:prstGeom prst="rect">
            <a:avLst/>
          </a:prstGeom>
        </p:spPr>
      </p:pic>
      <p:pic>
        <p:nvPicPr>
          <p:cNvPr id="31" name="Picture 30" descr="Graphical user interface, application&#10;&#10;Description automatically generated">
            <a:extLst>
              <a:ext uri="{FF2B5EF4-FFF2-40B4-BE49-F238E27FC236}">
                <a16:creationId xmlns:a16="http://schemas.microsoft.com/office/drawing/2014/main" id="{EF143488-292F-0B47-A39E-AC69598F6E6F}"/>
              </a:ext>
            </a:extLst>
          </p:cNvPr>
          <p:cNvPicPr>
            <a:picLocks noChangeAspect="1"/>
          </p:cNvPicPr>
          <p:nvPr/>
        </p:nvPicPr>
        <p:blipFill>
          <a:blip r:embed="rId2"/>
          <a:stretch>
            <a:fillRect/>
          </a:stretch>
        </p:blipFill>
        <p:spPr>
          <a:xfrm>
            <a:off x="3011726" y="2183940"/>
            <a:ext cx="2539083" cy="2484056"/>
          </a:xfrm>
          <a:prstGeom prst="rect">
            <a:avLst/>
          </a:prstGeom>
        </p:spPr>
      </p:pic>
      <p:cxnSp>
        <p:nvCxnSpPr>
          <p:cNvPr id="33" name="Straight Connector 32">
            <a:extLst>
              <a:ext uri="{FF2B5EF4-FFF2-40B4-BE49-F238E27FC236}">
                <a16:creationId xmlns:a16="http://schemas.microsoft.com/office/drawing/2014/main" id="{DCD77C19-CD18-9E43-BCE1-CFE452B20620}"/>
              </a:ext>
            </a:extLst>
          </p:cNvPr>
          <p:cNvCxnSpPr/>
          <p:nvPr/>
        </p:nvCxnSpPr>
        <p:spPr>
          <a:xfrm>
            <a:off x="3423993" y="3425968"/>
            <a:ext cx="0" cy="960837"/>
          </a:xfrm>
          <a:prstGeom prst="line">
            <a:avLst/>
          </a:prstGeom>
          <a:ln>
            <a:solidFill>
              <a:srgbClr val="3341A7"/>
            </a:solidFill>
            <a:prstDash val="sysDash"/>
          </a:ln>
        </p:spPr>
        <p:style>
          <a:lnRef idx="1">
            <a:schemeClr val="accent6"/>
          </a:lnRef>
          <a:fillRef idx="0">
            <a:schemeClr val="accent6"/>
          </a:fillRef>
          <a:effectRef idx="0">
            <a:schemeClr val="accent6"/>
          </a:effectRef>
          <a:fontRef idx="minor">
            <a:schemeClr val="tx1"/>
          </a:fontRef>
        </p:style>
      </p:cxnSp>
      <p:cxnSp>
        <p:nvCxnSpPr>
          <p:cNvPr id="34" name="Straight Connector 33">
            <a:extLst>
              <a:ext uri="{FF2B5EF4-FFF2-40B4-BE49-F238E27FC236}">
                <a16:creationId xmlns:a16="http://schemas.microsoft.com/office/drawing/2014/main" id="{A88BBB3F-489F-3A4D-A266-6E55179B72A5}"/>
              </a:ext>
            </a:extLst>
          </p:cNvPr>
          <p:cNvCxnSpPr>
            <a:cxnSpLocks/>
          </p:cNvCxnSpPr>
          <p:nvPr/>
        </p:nvCxnSpPr>
        <p:spPr>
          <a:xfrm>
            <a:off x="3564819" y="3171463"/>
            <a:ext cx="0" cy="1215341"/>
          </a:xfrm>
          <a:prstGeom prst="line">
            <a:avLst/>
          </a:prstGeom>
          <a:ln>
            <a:solidFill>
              <a:srgbClr val="3341A7"/>
            </a:solidFill>
            <a:prstDash val="sysDash"/>
          </a:ln>
        </p:spPr>
        <p:style>
          <a:lnRef idx="1">
            <a:schemeClr val="accent6"/>
          </a:lnRef>
          <a:fillRef idx="0">
            <a:schemeClr val="accent6"/>
          </a:fillRef>
          <a:effectRef idx="0">
            <a:schemeClr val="accent6"/>
          </a:effectRef>
          <a:fontRef idx="minor">
            <a:schemeClr val="tx1"/>
          </a:fontRef>
        </p:style>
      </p:cxnSp>
      <p:cxnSp>
        <p:nvCxnSpPr>
          <p:cNvPr id="36" name="Straight Connector 35">
            <a:extLst>
              <a:ext uri="{FF2B5EF4-FFF2-40B4-BE49-F238E27FC236}">
                <a16:creationId xmlns:a16="http://schemas.microsoft.com/office/drawing/2014/main" id="{7946E585-1503-A448-AF35-6B964F26744D}"/>
              </a:ext>
            </a:extLst>
          </p:cNvPr>
          <p:cNvCxnSpPr>
            <a:cxnSpLocks/>
          </p:cNvCxnSpPr>
          <p:nvPr/>
        </p:nvCxnSpPr>
        <p:spPr>
          <a:xfrm>
            <a:off x="3692140" y="3332768"/>
            <a:ext cx="0" cy="1054036"/>
          </a:xfrm>
          <a:prstGeom prst="line">
            <a:avLst/>
          </a:prstGeom>
          <a:ln>
            <a:solidFill>
              <a:srgbClr val="3341A7"/>
            </a:solidFill>
            <a:prstDash val="sysDash"/>
          </a:ln>
        </p:spPr>
        <p:style>
          <a:lnRef idx="1">
            <a:schemeClr val="accent6"/>
          </a:lnRef>
          <a:fillRef idx="0">
            <a:schemeClr val="accent6"/>
          </a:fillRef>
          <a:effectRef idx="0">
            <a:schemeClr val="accent6"/>
          </a:effectRef>
          <a:fontRef idx="minor">
            <a:schemeClr val="tx1"/>
          </a:fontRef>
        </p:style>
      </p:cxnSp>
      <p:cxnSp>
        <p:nvCxnSpPr>
          <p:cNvPr id="38" name="Straight Connector 37">
            <a:extLst>
              <a:ext uri="{FF2B5EF4-FFF2-40B4-BE49-F238E27FC236}">
                <a16:creationId xmlns:a16="http://schemas.microsoft.com/office/drawing/2014/main" id="{FBC9C628-07B3-8847-A91A-5B2EF6C84BD5}"/>
              </a:ext>
            </a:extLst>
          </p:cNvPr>
          <p:cNvCxnSpPr>
            <a:cxnSpLocks/>
          </p:cNvCxnSpPr>
          <p:nvPr/>
        </p:nvCxnSpPr>
        <p:spPr>
          <a:xfrm>
            <a:off x="3900484" y="3779133"/>
            <a:ext cx="0" cy="607672"/>
          </a:xfrm>
          <a:prstGeom prst="line">
            <a:avLst/>
          </a:prstGeom>
          <a:ln>
            <a:solidFill>
              <a:srgbClr val="3341A7"/>
            </a:solidFill>
            <a:prstDash val="sysDash"/>
          </a:ln>
        </p:spPr>
        <p:style>
          <a:lnRef idx="1">
            <a:schemeClr val="accent6"/>
          </a:lnRef>
          <a:fillRef idx="0">
            <a:schemeClr val="accent6"/>
          </a:fillRef>
          <a:effectRef idx="0">
            <a:schemeClr val="accent6"/>
          </a:effectRef>
          <a:fontRef idx="minor">
            <a:schemeClr val="tx1"/>
          </a:fontRef>
        </p:style>
      </p:cxnSp>
      <p:cxnSp>
        <p:nvCxnSpPr>
          <p:cNvPr id="40" name="Straight Connector 39">
            <a:extLst>
              <a:ext uri="{FF2B5EF4-FFF2-40B4-BE49-F238E27FC236}">
                <a16:creationId xmlns:a16="http://schemas.microsoft.com/office/drawing/2014/main" id="{5F44305D-C23D-1745-866A-FCD165020EA1}"/>
              </a:ext>
            </a:extLst>
          </p:cNvPr>
          <p:cNvCxnSpPr>
            <a:cxnSpLocks/>
          </p:cNvCxnSpPr>
          <p:nvPr/>
        </p:nvCxnSpPr>
        <p:spPr>
          <a:xfrm flipH="1">
            <a:off x="4249762" y="4313759"/>
            <a:ext cx="1" cy="73045"/>
          </a:xfrm>
          <a:prstGeom prst="line">
            <a:avLst/>
          </a:prstGeom>
          <a:ln>
            <a:solidFill>
              <a:schemeClr val="tx1"/>
            </a:solidFill>
            <a:prstDash val="sysDash"/>
          </a:ln>
        </p:spPr>
        <p:style>
          <a:lnRef idx="1">
            <a:schemeClr val="accent6"/>
          </a:lnRef>
          <a:fillRef idx="0">
            <a:schemeClr val="accent6"/>
          </a:fillRef>
          <a:effectRef idx="0">
            <a:schemeClr val="accent6"/>
          </a:effectRef>
          <a:fontRef idx="minor">
            <a:schemeClr val="tx1"/>
          </a:fontRef>
        </p:style>
      </p:cxnSp>
      <p:cxnSp>
        <p:nvCxnSpPr>
          <p:cNvPr id="42" name="Straight Connector 41">
            <a:extLst>
              <a:ext uri="{FF2B5EF4-FFF2-40B4-BE49-F238E27FC236}">
                <a16:creationId xmlns:a16="http://schemas.microsoft.com/office/drawing/2014/main" id="{6D974979-1923-D647-9E96-23FD3BC13C3B}"/>
              </a:ext>
            </a:extLst>
          </p:cNvPr>
          <p:cNvCxnSpPr>
            <a:cxnSpLocks/>
          </p:cNvCxnSpPr>
          <p:nvPr/>
        </p:nvCxnSpPr>
        <p:spPr>
          <a:xfrm>
            <a:off x="4062529" y="2818296"/>
            <a:ext cx="0" cy="1568508"/>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cxnSp>
        <p:nvCxnSpPr>
          <p:cNvPr id="44" name="Straight Connector 43">
            <a:extLst>
              <a:ext uri="{FF2B5EF4-FFF2-40B4-BE49-F238E27FC236}">
                <a16:creationId xmlns:a16="http://schemas.microsoft.com/office/drawing/2014/main" id="{EAAFC58F-98EC-B54B-8709-625CB298985B}"/>
              </a:ext>
            </a:extLst>
          </p:cNvPr>
          <p:cNvCxnSpPr>
            <a:cxnSpLocks/>
          </p:cNvCxnSpPr>
          <p:nvPr/>
        </p:nvCxnSpPr>
        <p:spPr>
          <a:xfrm>
            <a:off x="4281267" y="3252115"/>
            <a:ext cx="0" cy="1134689"/>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cxnSp>
        <p:nvCxnSpPr>
          <p:cNvPr id="53" name="Straight Connector 52">
            <a:extLst>
              <a:ext uri="{FF2B5EF4-FFF2-40B4-BE49-F238E27FC236}">
                <a16:creationId xmlns:a16="http://schemas.microsoft.com/office/drawing/2014/main" id="{953A9D7E-E555-BF44-BBA3-26FE257F378C}"/>
              </a:ext>
            </a:extLst>
          </p:cNvPr>
          <p:cNvCxnSpPr>
            <a:cxnSpLocks/>
          </p:cNvCxnSpPr>
          <p:nvPr/>
        </p:nvCxnSpPr>
        <p:spPr>
          <a:xfrm>
            <a:off x="4793663" y="3067291"/>
            <a:ext cx="0" cy="1319513"/>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cxnSp>
        <p:nvCxnSpPr>
          <p:cNvPr id="55" name="Straight Connector 54">
            <a:extLst>
              <a:ext uri="{FF2B5EF4-FFF2-40B4-BE49-F238E27FC236}">
                <a16:creationId xmlns:a16="http://schemas.microsoft.com/office/drawing/2014/main" id="{1116BB96-8D7D-1C46-9D01-C3C7A01C2B89}"/>
              </a:ext>
            </a:extLst>
          </p:cNvPr>
          <p:cNvCxnSpPr>
            <a:cxnSpLocks/>
          </p:cNvCxnSpPr>
          <p:nvPr/>
        </p:nvCxnSpPr>
        <p:spPr>
          <a:xfrm>
            <a:off x="5059881" y="2818296"/>
            <a:ext cx="0" cy="1568508"/>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cxnSp>
        <p:nvCxnSpPr>
          <p:cNvPr id="57" name="Straight Connector 56">
            <a:extLst>
              <a:ext uri="{FF2B5EF4-FFF2-40B4-BE49-F238E27FC236}">
                <a16:creationId xmlns:a16="http://schemas.microsoft.com/office/drawing/2014/main" id="{AF759DAD-6EE9-D248-934D-B01CAD28A646}"/>
              </a:ext>
            </a:extLst>
          </p:cNvPr>
          <p:cNvCxnSpPr>
            <a:cxnSpLocks/>
          </p:cNvCxnSpPr>
          <p:nvPr/>
        </p:nvCxnSpPr>
        <p:spPr>
          <a:xfrm>
            <a:off x="5175628" y="2387209"/>
            <a:ext cx="0" cy="1999595"/>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cxnSp>
        <p:nvCxnSpPr>
          <p:cNvPr id="65" name="Straight Connector 64">
            <a:extLst>
              <a:ext uri="{FF2B5EF4-FFF2-40B4-BE49-F238E27FC236}">
                <a16:creationId xmlns:a16="http://schemas.microsoft.com/office/drawing/2014/main" id="{5267DD43-E62A-6949-B93B-034C078BB5D5}"/>
              </a:ext>
            </a:extLst>
          </p:cNvPr>
          <p:cNvCxnSpPr/>
          <p:nvPr/>
        </p:nvCxnSpPr>
        <p:spPr>
          <a:xfrm flipV="1">
            <a:off x="5911737" y="2183940"/>
            <a:ext cx="1749739" cy="2202864"/>
          </a:xfrm>
          <a:prstGeom prst="line">
            <a:avLst/>
          </a:prstGeom>
          <a:ln>
            <a:solidFill>
              <a:schemeClr val="tx1"/>
            </a:solidFill>
          </a:ln>
        </p:spPr>
        <p:style>
          <a:lnRef idx="1">
            <a:schemeClr val="accent6"/>
          </a:lnRef>
          <a:fillRef idx="0">
            <a:schemeClr val="accent6"/>
          </a:fillRef>
          <a:effectRef idx="0">
            <a:schemeClr val="accent6"/>
          </a:effectRef>
          <a:fontRef idx="minor">
            <a:schemeClr val="tx1"/>
          </a:fontRef>
        </p:style>
      </p:cxnSp>
      <p:cxnSp>
        <p:nvCxnSpPr>
          <p:cNvPr id="66" name="Straight Connector 65">
            <a:extLst>
              <a:ext uri="{FF2B5EF4-FFF2-40B4-BE49-F238E27FC236}">
                <a16:creationId xmlns:a16="http://schemas.microsoft.com/office/drawing/2014/main" id="{45F15651-88AD-6446-8692-5D38E3ADB3ED}"/>
              </a:ext>
            </a:extLst>
          </p:cNvPr>
          <p:cNvCxnSpPr>
            <a:cxnSpLocks/>
          </p:cNvCxnSpPr>
          <p:nvPr/>
        </p:nvCxnSpPr>
        <p:spPr>
          <a:xfrm>
            <a:off x="5825924" y="3367197"/>
            <a:ext cx="574876" cy="411936"/>
          </a:xfrm>
          <a:prstGeom prst="line">
            <a:avLst/>
          </a:prstGeom>
          <a:ln>
            <a:solidFill>
              <a:srgbClr val="3341A7"/>
            </a:solidFill>
            <a:prstDash val="sysDash"/>
          </a:ln>
        </p:spPr>
        <p:style>
          <a:lnRef idx="1">
            <a:schemeClr val="accent6"/>
          </a:lnRef>
          <a:fillRef idx="0">
            <a:schemeClr val="accent6"/>
          </a:fillRef>
          <a:effectRef idx="0">
            <a:schemeClr val="accent6"/>
          </a:effectRef>
          <a:fontRef idx="minor">
            <a:schemeClr val="tx1"/>
          </a:fontRef>
        </p:style>
      </p:cxnSp>
      <p:cxnSp>
        <p:nvCxnSpPr>
          <p:cNvPr id="68" name="Straight Connector 67">
            <a:extLst>
              <a:ext uri="{FF2B5EF4-FFF2-40B4-BE49-F238E27FC236}">
                <a16:creationId xmlns:a16="http://schemas.microsoft.com/office/drawing/2014/main" id="{9EFD989C-10ED-3549-98A6-D00FAD1A8202}"/>
              </a:ext>
            </a:extLst>
          </p:cNvPr>
          <p:cNvCxnSpPr>
            <a:cxnSpLocks/>
          </p:cNvCxnSpPr>
          <p:nvPr/>
        </p:nvCxnSpPr>
        <p:spPr>
          <a:xfrm>
            <a:off x="6325163" y="3787558"/>
            <a:ext cx="51490" cy="31901"/>
          </a:xfrm>
          <a:prstGeom prst="line">
            <a:avLst/>
          </a:prstGeom>
          <a:ln>
            <a:solidFill>
              <a:srgbClr val="3341A7"/>
            </a:solidFill>
            <a:prstDash val="sysDash"/>
          </a:ln>
        </p:spPr>
        <p:style>
          <a:lnRef idx="1">
            <a:schemeClr val="accent6"/>
          </a:lnRef>
          <a:fillRef idx="0">
            <a:schemeClr val="accent6"/>
          </a:fillRef>
          <a:effectRef idx="0">
            <a:schemeClr val="accent6"/>
          </a:effectRef>
          <a:fontRef idx="minor">
            <a:schemeClr val="tx1"/>
          </a:fontRef>
        </p:style>
      </p:cxnSp>
      <p:cxnSp>
        <p:nvCxnSpPr>
          <p:cNvPr id="70" name="Straight Connector 69">
            <a:extLst>
              <a:ext uri="{FF2B5EF4-FFF2-40B4-BE49-F238E27FC236}">
                <a16:creationId xmlns:a16="http://schemas.microsoft.com/office/drawing/2014/main" id="{A6C0CA3B-115C-564F-9240-A8267D3A1BF0}"/>
              </a:ext>
            </a:extLst>
          </p:cNvPr>
          <p:cNvCxnSpPr>
            <a:cxnSpLocks/>
          </p:cNvCxnSpPr>
          <p:nvPr/>
        </p:nvCxnSpPr>
        <p:spPr>
          <a:xfrm>
            <a:off x="6226670" y="3992003"/>
            <a:ext cx="441887" cy="358709"/>
          </a:xfrm>
          <a:prstGeom prst="line">
            <a:avLst/>
          </a:prstGeom>
          <a:ln>
            <a:solidFill>
              <a:srgbClr val="3341A7"/>
            </a:solidFill>
            <a:prstDash val="sysDash"/>
          </a:ln>
        </p:spPr>
        <p:style>
          <a:lnRef idx="1">
            <a:schemeClr val="accent6"/>
          </a:lnRef>
          <a:fillRef idx="0">
            <a:schemeClr val="accent6"/>
          </a:fillRef>
          <a:effectRef idx="0">
            <a:schemeClr val="accent6"/>
          </a:effectRef>
          <a:fontRef idx="minor">
            <a:schemeClr val="tx1"/>
          </a:fontRef>
        </p:style>
      </p:cxnSp>
      <p:cxnSp>
        <p:nvCxnSpPr>
          <p:cNvPr id="73" name="Straight Connector 72">
            <a:extLst>
              <a:ext uri="{FF2B5EF4-FFF2-40B4-BE49-F238E27FC236}">
                <a16:creationId xmlns:a16="http://schemas.microsoft.com/office/drawing/2014/main" id="{5210D335-725E-6940-B736-F0DF0EC79EC3}"/>
              </a:ext>
            </a:extLst>
          </p:cNvPr>
          <p:cNvCxnSpPr>
            <a:cxnSpLocks/>
          </p:cNvCxnSpPr>
          <p:nvPr/>
        </p:nvCxnSpPr>
        <p:spPr>
          <a:xfrm>
            <a:off x="6105124" y="3293720"/>
            <a:ext cx="412950" cy="308830"/>
          </a:xfrm>
          <a:prstGeom prst="line">
            <a:avLst/>
          </a:prstGeom>
          <a:ln>
            <a:solidFill>
              <a:srgbClr val="3341A7"/>
            </a:solidFill>
            <a:prstDash val="sysDash"/>
          </a:ln>
        </p:spPr>
        <p:style>
          <a:lnRef idx="1">
            <a:schemeClr val="accent6"/>
          </a:lnRef>
          <a:fillRef idx="0">
            <a:schemeClr val="accent6"/>
          </a:fillRef>
          <a:effectRef idx="0">
            <a:schemeClr val="accent6"/>
          </a:effectRef>
          <a:fontRef idx="minor">
            <a:schemeClr val="tx1"/>
          </a:fontRef>
        </p:style>
      </p:cxnSp>
      <p:cxnSp>
        <p:nvCxnSpPr>
          <p:cNvPr id="75" name="Straight Connector 74">
            <a:extLst>
              <a:ext uri="{FF2B5EF4-FFF2-40B4-BE49-F238E27FC236}">
                <a16:creationId xmlns:a16="http://schemas.microsoft.com/office/drawing/2014/main" id="{BB09CCA0-5116-1E44-8070-F03903403D70}"/>
              </a:ext>
            </a:extLst>
          </p:cNvPr>
          <p:cNvCxnSpPr>
            <a:cxnSpLocks/>
          </p:cNvCxnSpPr>
          <p:nvPr/>
        </p:nvCxnSpPr>
        <p:spPr>
          <a:xfrm>
            <a:off x="5996277" y="3146628"/>
            <a:ext cx="579671" cy="417164"/>
          </a:xfrm>
          <a:prstGeom prst="line">
            <a:avLst/>
          </a:prstGeom>
          <a:ln>
            <a:solidFill>
              <a:srgbClr val="3341A7"/>
            </a:solidFill>
            <a:prstDash val="sysDash"/>
          </a:ln>
        </p:spPr>
        <p:style>
          <a:lnRef idx="1">
            <a:schemeClr val="accent6"/>
          </a:lnRef>
          <a:fillRef idx="0">
            <a:schemeClr val="accent6"/>
          </a:fillRef>
          <a:effectRef idx="0">
            <a:schemeClr val="accent6"/>
          </a:effectRef>
          <a:fontRef idx="minor">
            <a:schemeClr val="tx1"/>
          </a:fontRef>
        </p:style>
      </p:cxnSp>
      <p:cxnSp>
        <p:nvCxnSpPr>
          <p:cNvPr id="77" name="Straight Connector 76">
            <a:extLst>
              <a:ext uri="{FF2B5EF4-FFF2-40B4-BE49-F238E27FC236}">
                <a16:creationId xmlns:a16="http://schemas.microsoft.com/office/drawing/2014/main" id="{28D1F2B1-6C26-0845-94F4-2DA04ADF7073}"/>
              </a:ext>
            </a:extLst>
          </p:cNvPr>
          <p:cNvCxnSpPr>
            <a:cxnSpLocks/>
          </p:cNvCxnSpPr>
          <p:nvPr/>
        </p:nvCxnSpPr>
        <p:spPr>
          <a:xfrm>
            <a:off x="6711918" y="3254043"/>
            <a:ext cx="46700" cy="39677"/>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cxnSp>
        <p:nvCxnSpPr>
          <p:cNvPr id="79" name="Straight Connector 78">
            <a:extLst>
              <a:ext uri="{FF2B5EF4-FFF2-40B4-BE49-F238E27FC236}">
                <a16:creationId xmlns:a16="http://schemas.microsoft.com/office/drawing/2014/main" id="{D611DA87-A1F3-7A4A-A88B-51434EE4CB02}"/>
              </a:ext>
            </a:extLst>
          </p:cNvPr>
          <p:cNvCxnSpPr>
            <a:cxnSpLocks/>
          </p:cNvCxnSpPr>
          <p:nvPr/>
        </p:nvCxnSpPr>
        <p:spPr>
          <a:xfrm flipH="1" flipV="1">
            <a:off x="6480151" y="2800662"/>
            <a:ext cx="428617" cy="316475"/>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cxnSp>
        <p:nvCxnSpPr>
          <p:cNvPr id="87" name="Straight Connector 86">
            <a:extLst>
              <a:ext uri="{FF2B5EF4-FFF2-40B4-BE49-F238E27FC236}">
                <a16:creationId xmlns:a16="http://schemas.microsoft.com/office/drawing/2014/main" id="{67DFA0EF-0978-784E-B796-7134DFA64C56}"/>
              </a:ext>
            </a:extLst>
          </p:cNvPr>
          <p:cNvCxnSpPr>
            <a:cxnSpLocks/>
          </p:cNvCxnSpPr>
          <p:nvPr/>
        </p:nvCxnSpPr>
        <p:spPr>
          <a:xfrm flipH="1" flipV="1">
            <a:off x="7061229" y="2945998"/>
            <a:ext cx="149262" cy="121293"/>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cxnSp>
        <p:nvCxnSpPr>
          <p:cNvPr id="91" name="Straight Connector 90">
            <a:extLst>
              <a:ext uri="{FF2B5EF4-FFF2-40B4-BE49-F238E27FC236}">
                <a16:creationId xmlns:a16="http://schemas.microsoft.com/office/drawing/2014/main" id="{EA56C814-2A49-C949-B545-968A580C87DF}"/>
              </a:ext>
            </a:extLst>
          </p:cNvPr>
          <p:cNvCxnSpPr>
            <a:cxnSpLocks/>
          </p:cNvCxnSpPr>
          <p:nvPr/>
        </p:nvCxnSpPr>
        <p:spPr>
          <a:xfrm flipH="1" flipV="1">
            <a:off x="7327909" y="2624053"/>
            <a:ext cx="149262" cy="121293"/>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cxnSp>
        <p:nvCxnSpPr>
          <p:cNvPr id="92" name="Straight Connector 91">
            <a:extLst>
              <a:ext uri="{FF2B5EF4-FFF2-40B4-BE49-F238E27FC236}">
                <a16:creationId xmlns:a16="http://schemas.microsoft.com/office/drawing/2014/main" id="{2EAD88DE-94F3-3C44-A573-D627295D6355}"/>
              </a:ext>
            </a:extLst>
          </p:cNvPr>
          <p:cNvCxnSpPr>
            <a:cxnSpLocks/>
          </p:cNvCxnSpPr>
          <p:nvPr/>
        </p:nvCxnSpPr>
        <p:spPr>
          <a:xfrm flipH="1" flipV="1">
            <a:off x="7531607" y="2326563"/>
            <a:ext cx="67938" cy="60646"/>
          </a:xfrm>
          <a:prstGeom prst="line">
            <a:avLst/>
          </a:prstGeom>
          <a:ln>
            <a:solidFill>
              <a:srgbClr val="9F0521"/>
            </a:solidFill>
            <a:prstDash val="sysDash"/>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491520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7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6"/>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8"/>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9"/>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9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9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8" end="8"/>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Production individual differences (n = 66)</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2"/>
            <a:ext cx="7740650" cy="4768115"/>
          </a:xfrm>
        </p:spPr>
        <p:txBody>
          <a:bodyPr>
            <a:norm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Correlation of LDA f0 accuracy in production with TLE</a:t>
            </a:r>
          </a:p>
          <a:p>
            <a:pPr marL="457200" lvl="1" indent="0">
              <a:buNone/>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marL="457200" lvl="1" indent="0">
              <a:buNone/>
            </a:pPr>
            <a:endParaRPr lang="en-US" dirty="0">
              <a:solidFill>
                <a:srgbClr val="2BA02B"/>
              </a:solidFill>
              <a:latin typeface="Georgia" panose="02040502050405020303" pitchFamily="18" charset="0"/>
              <a:ea typeface="Linux Libertine O" panose="02000503000000000000" pitchFamily="2" charset="0"/>
              <a:cs typeface="Linux Libertine O" panose="02000503000000000000" pitchFamily="2" charset="0"/>
            </a:endParaRPr>
          </a:p>
          <a:p>
            <a:pPr marL="457200" lvl="1" indent="0">
              <a:buNone/>
            </a:pPr>
            <a:endParaRPr lang="en-US" dirty="0">
              <a:solidFill>
                <a:srgbClr val="2BA02B"/>
              </a:solidFill>
              <a:latin typeface="Georgia" panose="02040502050405020303" pitchFamily="18" charset="0"/>
              <a:ea typeface="Linux Libertine O" panose="02000503000000000000" pitchFamily="2" charset="0"/>
              <a:cs typeface="Linux Libertine O" panose="02000503000000000000" pitchFamily="2" charset="0"/>
            </a:endParaRPr>
          </a:p>
          <a:p>
            <a:pPr marL="457200" lvl="1" indent="0">
              <a:buNone/>
            </a:pPr>
            <a:endParaRPr lang="en-US" dirty="0">
              <a:solidFill>
                <a:srgbClr val="2BA02B"/>
              </a:solidFill>
              <a:latin typeface="Georgia" panose="02040502050405020303" pitchFamily="18" charset="0"/>
              <a:ea typeface="Linux Libertine O" panose="02000503000000000000" pitchFamily="2" charset="0"/>
              <a:cs typeface="Linux Libertine O" panose="02000503000000000000" pitchFamily="2" charset="0"/>
            </a:endParaRPr>
          </a:p>
          <a:p>
            <a:pPr marL="457200" lvl="1" indent="0">
              <a:buNone/>
            </a:pPr>
            <a:endParaRPr lang="en-US" dirty="0">
              <a:solidFill>
                <a:srgbClr val="2BA02B"/>
              </a:solidFill>
              <a:latin typeface="Georgia" panose="02040502050405020303" pitchFamily="18" charset="0"/>
              <a:ea typeface="Linux Libertine O" panose="02000503000000000000" pitchFamily="2" charset="0"/>
              <a:cs typeface="Linux Libertine O" panose="02000503000000000000" pitchFamily="2" charset="0"/>
            </a:endParaRPr>
          </a:p>
          <a:p>
            <a:pPr marL="457200" lvl="1" indent="0">
              <a:buNone/>
            </a:pPr>
            <a:endParaRPr lang="en-US" dirty="0">
              <a:solidFill>
                <a:srgbClr val="2BA02B"/>
              </a:solidFill>
              <a:latin typeface="Georgia" panose="02040502050405020303" pitchFamily="18" charset="0"/>
              <a:ea typeface="Linux Libertine O" panose="02000503000000000000" pitchFamily="2" charset="0"/>
              <a:cs typeface="Linux Libertine O" panose="02000503000000000000" pitchFamily="2" charset="0"/>
            </a:endParaRPr>
          </a:p>
          <a:p>
            <a:pPr marL="457200" lvl="1" indent="0">
              <a:buNone/>
            </a:pPr>
            <a:endParaRPr lang="en-US" dirty="0">
              <a:solidFill>
                <a:srgbClr val="2BA02B"/>
              </a:solidFill>
              <a:latin typeface="Georgia" panose="02040502050405020303" pitchFamily="18" charset="0"/>
              <a:ea typeface="Linux Libertine O" panose="02000503000000000000" pitchFamily="2" charset="0"/>
              <a:cs typeface="Linux Libertine O" panose="02000503000000000000" pitchFamily="2" charset="0"/>
            </a:endParaRPr>
          </a:p>
          <a:p>
            <a:pPr marL="457200" lvl="1" indent="0">
              <a:buNone/>
            </a:pPr>
            <a:r>
              <a:rPr lang="en-US" dirty="0">
                <a:solidFill>
                  <a:srgbClr val="AAC7FD"/>
                </a:solidFill>
                <a:latin typeface="Georgia" panose="02040502050405020303" pitchFamily="18" charset="0"/>
                <a:ea typeface="Linux Libertine O" panose="02000503000000000000" pitchFamily="2" charset="0"/>
                <a:cs typeface="Linux Libertine O" panose="02000503000000000000" pitchFamily="2" charset="0"/>
              </a:rPr>
              <a:t>	 	    </a:t>
            </a:r>
          </a:p>
          <a:p>
            <a:pPr marL="457200" lvl="1" indent="0">
              <a:buNone/>
            </a:pPr>
            <a:r>
              <a:rPr lang="en-US" dirty="0">
                <a:solidFill>
                  <a:srgbClr val="AAC7FD"/>
                </a:solidFill>
                <a:latin typeface="Georgia" panose="02040502050405020303" pitchFamily="18" charset="0"/>
                <a:ea typeface="Linux Libertine O" panose="02000503000000000000" pitchFamily="2" charset="0"/>
                <a:cs typeface="Linux Libertine O" panose="02000503000000000000" pitchFamily="2" charset="0"/>
              </a:rPr>
              <a:t>		  </a:t>
            </a:r>
            <a:r>
              <a:rPr lang="en-US" sz="2400" dirty="0">
                <a:solidFill>
                  <a:srgbClr val="AAC7FD"/>
                </a:solidFill>
                <a:latin typeface="Georgia" panose="02040502050405020303" pitchFamily="18" charset="0"/>
                <a:ea typeface="Linux Libertine O" panose="02000503000000000000" pitchFamily="2" charset="0"/>
                <a:cs typeface="Linux Libertine O" panose="02000503000000000000" pitchFamily="2" charset="0"/>
              </a:rPr>
              <a:t>r = .42, p &lt; .05 *	 </a:t>
            </a:r>
            <a:r>
              <a:rPr lang="en-US" sz="2400" dirty="0">
                <a:solidFill>
                  <a:srgbClr val="D9A188"/>
                </a:solidFill>
                <a:latin typeface="Georgia" panose="02040502050405020303" pitchFamily="18" charset="0"/>
                <a:ea typeface="Linux Libertine O" panose="02000503000000000000" pitchFamily="2" charset="0"/>
                <a:cs typeface="Linux Libertine O" panose="02000503000000000000" pitchFamily="2" charset="0"/>
              </a:rPr>
              <a:t>r = .02, p = .91</a:t>
            </a:r>
            <a:endParaRPr lang="en-US" dirty="0">
              <a:solidFill>
                <a:srgbClr val="2D627F"/>
              </a:solidFill>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solidFill>
                  <a:srgbClr val="2D627F"/>
                </a:solidFill>
                <a:latin typeface="Georgia" panose="02040502050405020303" pitchFamily="18" charset="0"/>
                <a:ea typeface="Linux Libertine O" panose="02000503000000000000" pitchFamily="2" charset="0"/>
                <a:cs typeface="Linux Libertine O" panose="02000503000000000000" pitchFamily="2" charset="0"/>
              </a:rPr>
              <a:t>Female speakers with more TLE have larger f0 differences between registers</a:t>
            </a:r>
          </a:p>
        </p:txBody>
      </p:sp>
      <p:pic>
        <p:nvPicPr>
          <p:cNvPr id="9" name="Picture 8">
            <a:extLst>
              <a:ext uri="{FF2B5EF4-FFF2-40B4-BE49-F238E27FC236}">
                <a16:creationId xmlns:a16="http://schemas.microsoft.com/office/drawing/2014/main" id="{1BE20898-3694-5D4B-A9A1-511735D3858E}"/>
              </a:ext>
            </a:extLst>
          </p:cNvPr>
          <p:cNvPicPr>
            <a:picLocks noChangeAspect="1"/>
          </p:cNvPicPr>
          <p:nvPr/>
        </p:nvPicPr>
        <p:blipFill>
          <a:blip r:embed="rId2"/>
          <a:stretch>
            <a:fillRect/>
          </a:stretch>
        </p:blipFill>
        <p:spPr>
          <a:xfrm>
            <a:off x="1414603" y="1663518"/>
            <a:ext cx="6065948" cy="2743200"/>
          </a:xfrm>
          <a:prstGeom prst="rect">
            <a:avLst/>
          </a:prstGeom>
        </p:spPr>
      </p:pic>
    </p:spTree>
    <p:extLst>
      <p:ext uri="{BB962C8B-B14F-4D97-AF65-F5344CB8AC3E}">
        <p14:creationId xmlns:p14="http://schemas.microsoft.com/office/powerpoint/2010/main" val="4184416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Perception individual differences (n = 64)</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538758"/>
          </a:xfrm>
        </p:spPr>
        <p:txBody>
          <a:bodyPr>
            <a:no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Correlation of LDA f0 accuracy in perception with TLE</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marL="1371600" lvl="3" indent="0">
              <a:buNone/>
            </a:pPr>
            <a:endParaRPr lang="en-US" sz="2200" dirty="0">
              <a:latin typeface="Georgia" panose="02040502050405020303" pitchFamily="18" charset="0"/>
              <a:ea typeface="Linux Libertine O" panose="02000503000000000000" pitchFamily="2" charset="0"/>
              <a:cs typeface="Linux Libertine O" panose="02000503000000000000" pitchFamily="2" charset="0"/>
            </a:endParaRPr>
          </a:p>
          <a:p>
            <a:pPr marL="1371600" lvl="3" indent="0">
              <a:buNone/>
            </a:pPr>
            <a:endParaRPr lang="en-US" sz="2200" dirty="0">
              <a:solidFill>
                <a:srgbClr val="AAC7FD"/>
              </a:solidFill>
              <a:latin typeface="Georgia" panose="02040502050405020303" pitchFamily="18" charset="0"/>
              <a:ea typeface="Linux Libertine O" panose="02000503000000000000" pitchFamily="2" charset="0"/>
              <a:cs typeface="Linux Libertine O" panose="02000503000000000000" pitchFamily="2" charset="0"/>
            </a:endParaRPr>
          </a:p>
          <a:p>
            <a:pPr marL="1371600" lvl="3" indent="0">
              <a:buNone/>
            </a:pPr>
            <a:r>
              <a:rPr lang="en-US" sz="2200" dirty="0">
                <a:solidFill>
                  <a:srgbClr val="AAC7FD"/>
                </a:solidFill>
                <a:latin typeface="Georgia" panose="02040502050405020303" pitchFamily="18" charset="0"/>
                <a:ea typeface="Linux Libertine O" panose="02000503000000000000" pitchFamily="2" charset="0"/>
                <a:cs typeface="Linux Libertine O" panose="02000503000000000000" pitchFamily="2" charset="0"/>
              </a:rPr>
              <a:t>   r = .44, p &lt; .05 *	   </a:t>
            </a:r>
            <a:r>
              <a:rPr lang="en-US" sz="2200" dirty="0">
                <a:solidFill>
                  <a:srgbClr val="D9A188"/>
                </a:solidFill>
                <a:latin typeface="Georgia" panose="02040502050405020303" pitchFamily="18" charset="0"/>
                <a:ea typeface="Linux Libertine O" panose="02000503000000000000" pitchFamily="2" charset="0"/>
                <a:cs typeface="Linux Libertine O" panose="02000503000000000000" pitchFamily="2" charset="0"/>
              </a:rPr>
              <a:t>	  r = .46, p &lt; .01 **</a:t>
            </a:r>
            <a:endParaRPr lang="en-US" sz="2200" dirty="0">
              <a:solidFill>
                <a:srgbClr val="2D627F"/>
              </a:solidFill>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solidFill>
                  <a:srgbClr val="2D627F"/>
                </a:solidFill>
                <a:latin typeface="Georgia" panose="02040502050405020303" pitchFamily="18" charset="0"/>
                <a:ea typeface="Linux Libertine O" panose="02000503000000000000" pitchFamily="2" charset="0"/>
                <a:cs typeface="Linux Libertine O" panose="02000503000000000000" pitchFamily="2" charset="0"/>
              </a:rPr>
              <a:t>Speakers with more TLE weigh f0 more heavily in perceiving register contrast</a:t>
            </a:r>
            <a:endParaRPr lang="en-US" dirty="0">
              <a:latin typeface="Georgia" panose="02040502050405020303" pitchFamily="18" charset="0"/>
              <a:ea typeface="Linux Libertine O" panose="02000503000000000000" pitchFamily="2" charset="0"/>
              <a:cs typeface="Linux Libertine O" panose="02000503000000000000" pitchFamily="2" charset="0"/>
            </a:endParaRPr>
          </a:p>
        </p:txBody>
      </p:sp>
      <p:pic>
        <p:nvPicPr>
          <p:cNvPr id="7" name="Picture 6">
            <a:extLst>
              <a:ext uri="{FF2B5EF4-FFF2-40B4-BE49-F238E27FC236}">
                <a16:creationId xmlns:a16="http://schemas.microsoft.com/office/drawing/2014/main" id="{80D43215-5A42-8C4C-BCEA-63D673EA625E}"/>
              </a:ext>
            </a:extLst>
          </p:cNvPr>
          <p:cNvPicPr>
            <a:picLocks noChangeAspect="1"/>
          </p:cNvPicPr>
          <p:nvPr/>
        </p:nvPicPr>
        <p:blipFill>
          <a:blip r:embed="rId2"/>
          <a:srcRect/>
          <a:stretch/>
        </p:blipFill>
        <p:spPr>
          <a:xfrm>
            <a:off x="1411553" y="1580208"/>
            <a:ext cx="6065949" cy="2743199"/>
          </a:xfrm>
          <a:prstGeom prst="rect">
            <a:avLst/>
          </a:prstGeom>
        </p:spPr>
      </p:pic>
    </p:spTree>
    <p:extLst>
      <p:ext uri="{BB962C8B-B14F-4D97-AF65-F5344CB8AC3E}">
        <p14:creationId xmlns:p14="http://schemas.microsoft.com/office/powerpoint/2010/main" val="3741415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Perception-production link</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66050" cy="4816550"/>
          </a:xfrm>
        </p:spPr>
        <p:txBody>
          <a:bodyPr>
            <a:norm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37 speakers overlapped between both studies</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No evidence of perception or production being “ahead”</a:t>
            </a: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Speakers with more TLE (redder) appear to weigh f0 more heavily for both perception and production </a:t>
            </a:r>
            <a:r>
              <a:rPr lang="en-US" i="1" dirty="0">
                <a:latin typeface="Georgia" panose="02040502050405020303" pitchFamily="18" charset="0"/>
                <a:ea typeface="Linux Libertine O" panose="02000503000000000000" pitchFamily="2" charset="0"/>
                <a:cs typeface="Linux Libertine O" panose="02000503000000000000" pitchFamily="2" charset="0"/>
              </a:rPr>
              <a:t>overall</a:t>
            </a: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p:txBody>
      </p:sp>
      <p:pic>
        <p:nvPicPr>
          <p:cNvPr id="9" name="Picture 8" descr="Chart&#10;&#10;Description automatically generated">
            <a:extLst>
              <a:ext uri="{FF2B5EF4-FFF2-40B4-BE49-F238E27FC236}">
                <a16:creationId xmlns:a16="http://schemas.microsoft.com/office/drawing/2014/main" id="{E8E22FFA-4E42-AA48-827B-74584D15C476}"/>
              </a:ext>
            </a:extLst>
          </p:cNvPr>
          <p:cNvPicPr>
            <a:picLocks noChangeAspect="1"/>
          </p:cNvPicPr>
          <p:nvPr/>
        </p:nvPicPr>
        <p:blipFill>
          <a:blip r:embed="rId2"/>
          <a:stretch>
            <a:fillRect/>
          </a:stretch>
        </p:blipFill>
        <p:spPr>
          <a:xfrm>
            <a:off x="1145892" y="1594275"/>
            <a:ext cx="6423853" cy="2743200"/>
          </a:xfrm>
          <a:prstGeom prst="rect">
            <a:avLst/>
          </a:prstGeom>
        </p:spPr>
      </p:pic>
      <p:sp>
        <p:nvSpPr>
          <p:cNvPr id="10" name="Donut 9">
            <a:extLst>
              <a:ext uri="{FF2B5EF4-FFF2-40B4-BE49-F238E27FC236}">
                <a16:creationId xmlns:a16="http://schemas.microsoft.com/office/drawing/2014/main" id="{B1319514-B1FA-FC48-96CF-7A52C425BE63}"/>
              </a:ext>
            </a:extLst>
          </p:cNvPr>
          <p:cNvSpPr/>
          <p:nvPr/>
        </p:nvSpPr>
        <p:spPr>
          <a:xfrm>
            <a:off x="2085975" y="2349100"/>
            <a:ext cx="1100138" cy="1157288"/>
          </a:xfrm>
          <a:prstGeom prst="donut">
            <a:avLst>
              <a:gd name="adj" fmla="val 2476"/>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1" name="Donut 10">
            <a:extLst>
              <a:ext uri="{FF2B5EF4-FFF2-40B4-BE49-F238E27FC236}">
                <a16:creationId xmlns:a16="http://schemas.microsoft.com/office/drawing/2014/main" id="{CD7EBE80-E7DF-924B-A02C-06BE0688A3DD}"/>
              </a:ext>
            </a:extLst>
          </p:cNvPr>
          <p:cNvSpPr/>
          <p:nvPr/>
        </p:nvSpPr>
        <p:spPr>
          <a:xfrm>
            <a:off x="4786314" y="2771443"/>
            <a:ext cx="828674" cy="749232"/>
          </a:xfrm>
          <a:prstGeom prst="donut">
            <a:avLst>
              <a:gd name="adj" fmla="val 2476"/>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Donut 11">
            <a:extLst>
              <a:ext uri="{FF2B5EF4-FFF2-40B4-BE49-F238E27FC236}">
                <a16:creationId xmlns:a16="http://schemas.microsoft.com/office/drawing/2014/main" id="{879A068C-630B-884C-9275-32C9B450D3E3}"/>
              </a:ext>
            </a:extLst>
          </p:cNvPr>
          <p:cNvSpPr/>
          <p:nvPr/>
        </p:nvSpPr>
        <p:spPr>
          <a:xfrm>
            <a:off x="1851005" y="2850356"/>
            <a:ext cx="1100138" cy="1157288"/>
          </a:xfrm>
          <a:prstGeom prst="donut">
            <a:avLst>
              <a:gd name="adj" fmla="val 2476"/>
            </a:avLst>
          </a:prstGeom>
          <a:solidFill>
            <a:srgbClr val="3B4CC0"/>
          </a:solidFill>
          <a:ln>
            <a:solidFill>
              <a:srgbClr val="3B4CC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3" name="Donut 12">
            <a:extLst>
              <a:ext uri="{FF2B5EF4-FFF2-40B4-BE49-F238E27FC236}">
                <a16:creationId xmlns:a16="http://schemas.microsoft.com/office/drawing/2014/main" id="{642303FE-0A7C-FD4B-8EDD-4189F53017B3}"/>
              </a:ext>
            </a:extLst>
          </p:cNvPr>
          <p:cNvSpPr/>
          <p:nvPr/>
        </p:nvSpPr>
        <p:spPr>
          <a:xfrm>
            <a:off x="4551344" y="2971800"/>
            <a:ext cx="674989" cy="742950"/>
          </a:xfrm>
          <a:prstGeom prst="donut">
            <a:avLst>
              <a:gd name="adj" fmla="val 2476"/>
            </a:avLst>
          </a:prstGeom>
          <a:solidFill>
            <a:srgbClr val="3B4CC0"/>
          </a:solidFill>
          <a:ln>
            <a:solidFill>
              <a:srgbClr val="3B4CC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59184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Perception &amp; production cue weighting</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480884"/>
          </a:xfrm>
        </p:spPr>
        <p:txBody>
          <a:bodyPr>
            <a:normAutofit fontScale="92500" lnSpcReduction="10000"/>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Calculate how “northeast” each point is as measure of how important f0 cue is in perception and production</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marL="0" indent="0">
              <a:buNone/>
            </a:pPr>
            <a:r>
              <a:rPr lang="en-US" dirty="0">
                <a:latin typeface="Georgia" panose="02040502050405020303" pitchFamily="18" charset="0"/>
                <a:ea typeface="Linux Libertine O" panose="02000503000000000000" pitchFamily="2" charset="0"/>
                <a:cs typeface="Linux Libertine O" panose="02000503000000000000" pitchFamily="2" charset="0"/>
              </a:rPr>
              <a:t>							     </a:t>
            </a:r>
          </a:p>
          <a:p>
            <a:pPr marL="0" indent="0">
              <a:buNone/>
            </a:pPr>
            <a:r>
              <a:rPr lang="en-US" sz="2000" dirty="0">
                <a:solidFill>
                  <a:srgbClr val="AAC7FD"/>
                </a:solidFill>
                <a:latin typeface="Georgia" panose="02040502050405020303" pitchFamily="18" charset="0"/>
                <a:ea typeface="Linux Libertine O" panose="02000503000000000000" pitchFamily="2" charset="0"/>
                <a:cs typeface="Linux Libertine O" panose="02000503000000000000" pitchFamily="2" charset="0"/>
              </a:rPr>
              <a:t>						            </a:t>
            </a:r>
          </a:p>
          <a:p>
            <a:pPr marL="0" indent="0">
              <a:buNone/>
            </a:pPr>
            <a:r>
              <a:rPr lang="en-US" sz="2000" dirty="0">
                <a:solidFill>
                  <a:srgbClr val="AAC7FD"/>
                </a:solidFill>
                <a:latin typeface="Georgia" panose="02040502050405020303" pitchFamily="18" charset="0"/>
                <a:ea typeface="Linux Libertine O" panose="02000503000000000000" pitchFamily="2" charset="0"/>
                <a:cs typeface="Linux Libertine O" panose="02000503000000000000" pitchFamily="2" charset="0"/>
              </a:rPr>
              <a:t>							  r = .5, p &lt; .05 *	         </a:t>
            </a:r>
            <a:r>
              <a:rPr lang="en-US" sz="2000" dirty="0">
                <a:solidFill>
                  <a:srgbClr val="D9A188"/>
                </a:solidFill>
                <a:latin typeface="Georgia" panose="02040502050405020303" pitchFamily="18" charset="0"/>
                <a:ea typeface="Linux Libertine O" panose="02000503000000000000" pitchFamily="2" charset="0"/>
                <a:cs typeface="Linux Libertine O" panose="02000503000000000000" pitchFamily="2" charset="0"/>
              </a:rPr>
              <a:t>r = .55, p &lt; .02 *</a:t>
            </a:r>
            <a:endParaRPr lang="en-US" sz="2000"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Speakers with more TLE weigh f0 more heavily for both perception and production </a:t>
            </a:r>
            <a:r>
              <a:rPr lang="en-US" i="1" dirty="0">
                <a:latin typeface="Georgia" panose="02040502050405020303" pitchFamily="18" charset="0"/>
                <a:ea typeface="Linux Libertine O" panose="02000503000000000000" pitchFamily="2" charset="0"/>
                <a:cs typeface="Linux Libertine O" panose="02000503000000000000" pitchFamily="2" charset="0"/>
              </a:rPr>
              <a:t>overall</a:t>
            </a:r>
            <a:r>
              <a:rPr lang="en-US" dirty="0">
                <a:latin typeface="Georgia" panose="02040502050405020303" pitchFamily="18" charset="0"/>
                <a:ea typeface="Linux Libertine O" panose="02000503000000000000" pitchFamily="2" charset="0"/>
                <a:cs typeface="Linux Libertine O" panose="02000503000000000000" pitchFamily="2" charset="0"/>
              </a:rPr>
              <a:t> </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p:txBody>
      </p:sp>
      <p:pic>
        <p:nvPicPr>
          <p:cNvPr id="7" name="Picture 6" descr="Diagram&#10;&#10;Description automatically generated">
            <a:extLst>
              <a:ext uri="{FF2B5EF4-FFF2-40B4-BE49-F238E27FC236}">
                <a16:creationId xmlns:a16="http://schemas.microsoft.com/office/drawing/2014/main" id="{60229397-90F7-174B-B14F-AE630B3B23F4}"/>
              </a:ext>
            </a:extLst>
          </p:cNvPr>
          <p:cNvPicPr>
            <a:picLocks noChangeAspect="1"/>
          </p:cNvPicPr>
          <p:nvPr/>
        </p:nvPicPr>
        <p:blipFill>
          <a:blip r:embed="rId2"/>
          <a:stretch>
            <a:fillRect/>
          </a:stretch>
        </p:blipFill>
        <p:spPr>
          <a:xfrm>
            <a:off x="667596" y="2007957"/>
            <a:ext cx="2425519" cy="2289635"/>
          </a:xfrm>
          <a:prstGeom prst="rect">
            <a:avLst/>
          </a:prstGeom>
        </p:spPr>
      </p:pic>
      <p:pic>
        <p:nvPicPr>
          <p:cNvPr id="9" name="Picture 8" descr="Diagram&#10;&#10;Description automatically generated">
            <a:extLst>
              <a:ext uri="{FF2B5EF4-FFF2-40B4-BE49-F238E27FC236}">
                <a16:creationId xmlns:a16="http://schemas.microsoft.com/office/drawing/2014/main" id="{0E9BD1AC-3F5B-B242-8A13-675788EA2421}"/>
              </a:ext>
            </a:extLst>
          </p:cNvPr>
          <p:cNvPicPr>
            <a:picLocks noChangeAspect="1"/>
          </p:cNvPicPr>
          <p:nvPr/>
        </p:nvPicPr>
        <p:blipFill>
          <a:blip r:embed="rId3"/>
          <a:stretch>
            <a:fillRect/>
          </a:stretch>
        </p:blipFill>
        <p:spPr>
          <a:xfrm>
            <a:off x="3134645" y="1869802"/>
            <a:ext cx="5341138" cy="2427790"/>
          </a:xfrm>
          <a:prstGeom prst="rect">
            <a:avLst/>
          </a:prstGeom>
        </p:spPr>
      </p:pic>
    </p:spTree>
    <p:extLst>
      <p:ext uri="{BB962C8B-B14F-4D97-AF65-F5344CB8AC3E}">
        <p14:creationId xmlns:p14="http://schemas.microsoft.com/office/powerpoint/2010/main" val="2551777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lstStyle/>
          <a:p>
            <a:r>
              <a:rPr lang="en-US" dirty="0"/>
              <a:t>Acknowledgments</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111222"/>
            <a:ext cx="7740650" cy="2064669"/>
          </a:xfrm>
        </p:spPr>
        <p:txBody>
          <a:bodyPr>
            <a:normAutofit/>
          </a:bodyPr>
          <a:lstStyle/>
          <a:p>
            <a:pPr marL="0" indent="0" algn="just">
              <a:buNone/>
            </a:pPr>
            <a:r>
              <a:rPr lang="en-US" sz="2000" dirty="0">
                <a:latin typeface="Georgia" panose="02040502050405020303" pitchFamily="18" charset="0"/>
                <a:ea typeface="Linux Libertine O" panose="02000503000000000000" pitchFamily="2" charset="0"/>
                <a:cs typeface="Linux Libertine O" panose="02000503000000000000" pitchFamily="2" charset="0"/>
              </a:rPr>
              <a:t>I am honored to be learning from the </a:t>
            </a:r>
            <a:r>
              <a:rPr lang="en-US" sz="2000" dirty="0" err="1">
                <a:latin typeface="Georgia" panose="02040502050405020303" pitchFamily="18" charset="0"/>
                <a:ea typeface="Linux Libertine O" panose="02000503000000000000" pitchFamily="2" charset="0"/>
                <a:cs typeface="Linux Libertine O" panose="02000503000000000000" pitchFamily="2" charset="0"/>
              </a:rPr>
              <a:t>Kuy</a:t>
            </a:r>
            <a:r>
              <a:rPr lang="en-US" sz="2000" dirty="0">
                <a:latin typeface="Georgia" panose="02040502050405020303" pitchFamily="18" charset="0"/>
                <a:ea typeface="Linux Libertine O" panose="02000503000000000000" pitchFamily="2" charset="0"/>
                <a:cs typeface="Linux Libertine O" panose="02000503000000000000" pitchFamily="2" charset="0"/>
              </a:rPr>
              <a:t> people of </a:t>
            </a:r>
            <a:r>
              <a:rPr lang="en-US" sz="2000" dirty="0" err="1">
                <a:latin typeface="Georgia" panose="02040502050405020303" pitchFamily="18" charset="0"/>
                <a:ea typeface="Linux Libertine O" panose="02000503000000000000" pitchFamily="2" charset="0"/>
                <a:cs typeface="Linux Libertine O" panose="02000503000000000000" pitchFamily="2" charset="0"/>
              </a:rPr>
              <a:t>Bâan</a:t>
            </a:r>
            <a:r>
              <a:rPr lang="en-US" sz="2000" dirty="0">
                <a:latin typeface="Georgia" panose="02040502050405020303" pitchFamily="18" charset="0"/>
                <a:ea typeface="Linux Libertine O" panose="02000503000000000000" pitchFamily="2" charset="0"/>
                <a:cs typeface="Linux Libertine O" panose="02000503000000000000" pitchFamily="2" charset="0"/>
              </a:rPr>
              <a:t> </a:t>
            </a:r>
            <a:r>
              <a:rPr lang="en-US" sz="2000" dirty="0" err="1">
                <a:latin typeface="Georgia" panose="02040502050405020303" pitchFamily="18" charset="0"/>
                <a:ea typeface="Linux Libertine O" panose="02000503000000000000" pitchFamily="2" charset="0"/>
                <a:cs typeface="Linux Libertine O" panose="02000503000000000000" pitchFamily="2" charset="0"/>
              </a:rPr>
              <a:t>Khîi</a:t>
            </a:r>
            <a:r>
              <a:rPr lang="en-US" sz="2000" dirty="0">
                <a:latin typeface="Georgia" panose="02040502050405020303" pitchFamily="18" charset="0"/>
                <a:ea typeface="Linux Libertine O" panose="02000503000000000000" pitchFamily="2" charset="0"/>
                <a:cs typeface="Linux Libertine O" panose="02000503000000000000" pitchFamily="2" charset="0"/>
              </a:rPr>
              <a:t> </a:t>
            </a:r>
            <a:r>
              <a:rPr lang="en-US" sz="2000" dirty="0" err="1">
                <a:latin typeface="Georgia" panose="02040502050405020303" pitchFamily="18" charset="0"/>
                <a:ea typeface="Linux Libertine O" panose="02000503000000000000" pitchFamily="2" charset="0"/>
                <a:cs typeface="Linux Libertine O" panose="02000503000000000000" pitchFamily="2" charset="0"/>
              </a:rPr>
              <a:t>Nâak</a:t>
            </a:r>
            <a:r>
              <a:rPr lang="en-US" sz="2000" dirty="0">
                <a:latin typeface="Georgia" panose="02040502050405020303" pitchFamily="18" charset="0"/>
                <a:ea typeface="Linux Libertine O" panose="02000503000000000000" pitchFamily="2" charset="0"/>
                <a:cs typeface="Linux Libertine O" panose="02000503000000000000" pitchFamily="2" charset="0"/>
              </a:rPr>
              <a:t>, learning on the traditional, ancestral, and unceded lands of the Ohlone people, and presenting on the traditional, ancestral, and unceded lands of the </a:t>
            </a:r>
            <a:r>
              <a:rPr lang="en-US" sz="2000" dirty="0" err="1">
                <a:latin typeface="Georgia" panose="02040502050405020303" pitchFamily="18" charset="0"/>
                <a:ea typeface="Linux Libertine O" panose="02000503000000000000" pitchFamily="2" charset="0"/>
                <a:cs typeface="Linux Libertine O" panose="02000503000000000000" pitchFamily="2" charset="0"/>
              </a:rPr>
              <a:t>Nacotchtank</a:t>
            </a:r>
            <a:r>
              <a:rPr lang="en-US" sz="2000" dirty="0">
                <a:latin typeface="Georgia" panose="02040502050405020303" pitchFamily="18" charset="0"/>
                <a:ea typeface="Linux Libertine O" panose="02000503000000000000" pitchFamily="2" charset="0"/>
                <a:cs typeface="Linux Libertine O" panose="02000503000000000000" pitchFamily="2" charset="0"/>
              </a:rPr>
              <a:t> and Piscataway peoples.</a:t>
            </a:r>
          </a:p>
        </p:txBody>
      </p:sp>
      <p:pic>
        <p:nvPicPr>
          <p:cNvPr id="5" name="Picture 4" descr="A picture containing sky, outdoor, mountain, person&#10;&#10;Description automatically generated">
            <a:extLst>
              <a:ext uri="{FF2B5EF4-FFF2-40B4-BE49-F238E27FC236}">
                <a16:creationId xmlns:a16="http://schemas.microsoft.com/office/drawing/2014/main" id="{18A89B62-1EA8-9F4A-995D-34E45E024DF4}"/>
              </a:ext>
            </a:extLst>
          </p:cNvPr>
          <p:cNvPicPr>
            <a:picLocks noChangeAspect="1"/>
          </p:cNvPicPr>
          <p:nvPr/>
        </p:nvPicPr>
        <p:blipFill>
          <a:blip r:embed="rId2"/>
          <a:stretch>
            <a:fillRect/>
          </a:stretch>
        </p:blipFill>
        <p:spPr>
          <a:xfrm>
            <a:off x="2546199" y="2511546"/>
            <a:ext cx="2236259" cy="2555724"/>
          </a:xfrm>
          <a:prstGeom prst="rect">
            <a:avLst/>
          </a:prstGeom>
        </p:spPr>
      </p:pic>
      <p:pic>
        <p:nvPicPr>
          <p:cNvPr id="7" name="Picture 6" descr="A person wearing a hat&#10;&#10;Description automatically generated with low confidence">
            <a:extLst>
              <a:ext uri="{FF2B5EF4-FFF2-40B4-BE49-F238E27FC236}">
                <a16:creationId xmlns:a16="http://schemas.microsoft.com/office/drawing/2014/main" id="{C767C0F9-FD3F-134F-9AB0-374DEDC494F4}"/>
              </a:ext>
            </a:extLst>
          </p:cNvPr>
          <p:cNvPicPr>
            <a:picLocks noChangeAspect="1"/>
          </p:cNvPicPr>
          <p:nvPr/>
        </p:nvPicPr>
        <p:blipFill>
          <a:blip r:embed="rId3"/>
          <a:stretch>
            <a:fillRect/>
          </a:stretch>
        </p:blipFill>
        <p:spPr>
          <a:xfrm>
            <a:off x="4782458" y="2511546"/>
            <a:ext cx="1916793" cy="2555724"/>
          </a:xfrm>
          <a:prstGeom prst="rect">
            <a:avLst/>
          </a:prstGeom>
        </p:spPr>
      </p:pic>
      <p:sp>
        <p:nvSpPr>
          <p:cNvPr id="9" name="TextBox 8">
            <a:extLst>
              <a:ext uri="{FF2B5EF4-FFF2-40B4-BE49-F238E27FC236}">
                <a16:creationId xmlns:a16="http://schemas.microsoft.com/office/drawing/2014/main" id="{AC0735DB-C4C2-6046-AD4B-172DF1237429}"/>
              </a:ext>
            </a:extLst>
          </p:cNvPr>
          <p:cNvSpPr txBox="1"/>
          <p:nvPr/>
        </p:nvSpPr>
        <p:spPr>
          <a:xfrm>
            <a:off x="1514475" y="5067270"/>
            <a:ext cx="6457949" cy="769441"/>
          </a:xfrm>
          <a:prstGeom prst="rect">
            <a:avLst/>
          </a:prstGeom>
          <a:noFill/>
        </p:spPr>
        <p:txBody>
          <a:bodyPr wrap="square" rtlCol="0">
            <a:spAutoFit/>
          </a:bodyPr>
          <a:lstStyle/>
          <a:p>
            <a:pPr algn="ctr"/>
            <a:r>
              <a:rPr lang="en-US" sz="2400" dirty="0">
                <a:solidFill>
                  <a:srgbClr val="2D627F"/>
                </a:solidFill>
                <a:cs typeface="+mj-cs"/>
              </a:rPr>
              <a:t> </a:t>
            </a:r>
            <a:r>
              <a:rPr lang="th-TH" sz="2400" dirty="0">
                <a:solidFill>
                  <a:srgbClr val="2D627F"/>
                </a:solidFill>
                <a:cs typeface="+mj-cs"/>
              </a:rPr>
              <a:t>สิดาว</a:t>
            </a:r>
            <a:r>
              <a:rPr lang="th-TH" sz="2400" dirty="0" err="1">
                <a:solidFill>
                  <a:srgbClr val="2D627F"/>
                </a:solidFill>
                <a:cs typeface="+mj-cs"/>
              </a:rPr>
              <a:t>รร</a:t>
            </a:r>
            <a:r>
              <a:rPr lang="th-TH" sz="2400" dirty="0">
                <a:solidFill>
                  <a:srgbClr val="2D627F"/>
                </a:solidFill>
                <a:cs typeface="+mj-cs"/>
              </a:rPr>
              <a:t>ณ ไชยภา	      ทองวิไลย</a:t>
            </a:r>
            <a:r>
              <a:rPr lang="th-TH" sz="2400" dirty="0" err="1">
                <a:solidFill>
                  <a:srgbClr val="2D627F"/>
                </a:solidFill>
                <a:cs typeface="+mj-cs"/>
              </a:rPr>
              <a:t>์</a:t>
            </a:r>
            <a:r>
              <a:rPr lang="th-TH" sz="2400" dirty="0">
                <a:solidFill>
                  <a:srgbClr val="2D627F"/>
                </a:solidFill>
                <a:cs typeface="+mj-cs"/>
              </a:rPr>
              <a:t> อินตะนัย</a:t>
            </a:r>
            <a:endParaRPr lang="en-US" sz="2400" dirty="0">
              <a:solidFill>
                <a:srgbClr val="2D627F"/>
              </a:solidFill>
              <a:cs typeface="+mj-cs"/>
            </a:endParaRPr>
          </a:p>
          <a:p>
            <a:pPr algn="ctr"/>
            <a:r>
              <a:rPr lang="en-US" sz="2000" dirty="0" err="1">
                <a:solidFill>
                  <a:srgbClr val="2D627F"/>
                </a:solidFill>
                <a:latin typeface="Georgia" panose="02040502050405020303" pitchFamily="18" charset="0"/>
                <a:cs typeface="+mj-cs"/>
              </a:rPr>
              <a:t>Sidawun</a:t>
            </a:r>
            <a:r>
              <a:rPr lang="en-US" sz="2000" dirty="0">
                <a:solidFill>
                  <a:srgbClr val="2D627F"/>
                </a:solidFill>
                <a:latin typeface="Georgia" panose="02040502050405020303" pitchFamily="18" charset="0"/>
                <a:cs typeface="+mj-cs"/>
              </a:rPr>
              <a:t> </a:t>
            </a:r>
            <a:r>
              <a:rPr lang="en-US" sz="2000" dirty="0" err="1">
                <a:solidFill>
                  <a:srgbClr val="2D627F"/>
                </a:solidFill>
                <a:latin typeface="Georgia" panose="02040502050405020303" pitchFamily="18" charset="0"/>
                <a:cs typeface="+mj-cs"/>
              </a:rPr>
              <a:t>Chaiyapha</a:t>
            </a:r>
            <a:r>
              <a:rPr lang="en-US" sz="2000" dirty="0">
                <a:solidFill>
                  <a:srgbClr val="2D627F"/>
                </a:solidFill>
                <a:latin typeface="Georgia" panose="02040502050405020303" pitchFamily="18" charset="0"/>
                <a:cs typeface="+mj-cs"/>
              </a:rPr>
              <a:t>	  </a:t>
            </a:r>
            <a:r>
              <a:rPr lang="en-US" sz="2000" dirty="0" err="1">
                <a:solidFill>
                  <a:srgbClr val="2D627F"/>
                </a:solidFill>
                <a:latin typeface="Georgia" panose="02040502050405020303" pitchFamily="18" charset="0"/>
                <a:cs typeface="+mj-cs"/>
              </a:rPr>
              <a:t>Thongwilai</a:t>
            </a:r>
            <a:r>
              <a:rPr lang="en-US" sz="2000" dirty="0">
                <a:solidFill>
                  <a:srgbClr val="2D627F"/>
                </a:solidFill>
                <a:latin typeface="Georgia" panose="02040502050405020303" pitchFamily="18" charset="0"/>
                <a:cs typeface="+mj-cs"/>
              </a:rPr>
              <a:t> </a:t>
            </a:r>
            <a:r>
              <a:rPr lang="en-US" sz="2000" dirty="0" err="1">
                <a:solidFill>
                  <a:srgbClr val="2D627F"/>
                </a:solidFill>
                <a:latin typeface="Georgia" panose="02040502050405020303" pitchFamily="18" charset="0"/>
                <a:cs typeface="+mj-cs"/>
              </a:rPr>
              <a:t>Intanai</a:t>
            </a:r>
            <a:endParaRPr lang="th-TH" sz="2000" dirty="0">
              <a:solidFill>
                <a:srgbClr val="2D627F"/>
              </a:solidFill>
              <a:latin typeface="Georgia" panose="02040502050405020303" pitchFamily="18" charset="0"/>
              <a:cs typeface="+mj-cs"/>
            </a:endParaRPr>
          </a:p>
        </p:txBody>
      </p:sp>
    </p:spTree>
    <p:extLst>
      <p:ext uri="{BB962C8B-B14F-4D97-AF65-F5344CB8AC3E}">
        <p14:creationId xmlns:p14="http://schemas.microsoft.com/office/powerpoint/2010/main" val="28544081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Sociolinguistic factors</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66050" cy="4816550"/>
          </a:xfrm>
        </p:spPr>
        <p:txBody>
          <a:bodyPr>
            <a:norm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Occupations of 3 F &amp; 3 M speakers with highest distance</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Except for “farmer”, occupations involve greater usage of lingua </a:t>
            </a:r>
            <a:r>
              <a:rPr lang="en-US" dirty="0" err="1">
                <a:latin typeface="Georgia" panose="02040502050405020303" pitchFamily="18" charset="0"/>
                <a:ea typeface="Linux Libertine O" panose="02000503000000000000" pitchFamily="2" charset="0"/>
                <a:cs typeface="Linux Libertine O" panose="02000503000000000000" pitchFamily="2" charset="0"/>
              </a:rPr>
              <a:t>francas</a:t>
            </a:r>
            <a:r>
              <a:rPr lang="en-US" dirty="0">
                <a:latin typeface="Georgia" panose="02040502050405020303" pitchFamily="18" charset="0"/>
                <a:ea typeface="Linux Libertine O" panose="02000503000000000000" pitchFamily="2" charset="0"/>
                <a:cs typeface="Linux Libertine O" panose="02000503000000000000" pitchFamily="2" charset="0"/>
              </a:rPr>
              <a:t> (either Thai or Lao)</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p:txBody>
      </p:sp>
      <p:pic>
        <p:nvPicPr>
          <p:cNvPr id="7" name="Picture 6">
            <a:extLst>
              <a:ext uri="{FF2B5EF4-FFF2-40B4-BE49-F238E27FC236}">
                <a16:creationId xmlns:a16="http://schemas.microsoft.com/office/drawing/2014/main" id="{233D721E-9368-4147-AAAC-E2BB68B7C667}"/>
              </a:ext>
            </a:extLst>
          </p:cNvPr>
          <p:cNvPicPr>
            <a:picLocks noChangeAspect="1"/>
          </p:cNvPicPr>
          <p:nvPr/>
        </p:nvPicPr>
        <p:blipFill>
          <a:blip r:embed="rId2"/>
          <a:srcRect/>
          <a:stretch/>
        </p:blipFill>
        <p:spPr>
          <a:xfrm>
            <a:off x="1128300" y="1548717"/>
            <a:ext cx="6423851" cy="2743200"/>
          </a:xfrm>
          <a:prstGeom prst="rect">
            <a:avLst/>
          </a:prstGeom>
        </p:spPr>
      </p:pic>
    </p:spTree>
    <p:extLst>
      <p:ext uri="{BB962C8B-B14F-4D97-AF65-F5344CB8AC3E}">
        <p14:creationId xmlns:p14="http://schemas.microsoft.com/office/powerpoint/2010/main" val="3588565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Conclusions</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165612"/>
          </a:xfrm>
        </p:spPr>
        <p:txBody>
          <a:bodyPr>
            <a:normAutofit/>
          </a:bodyPr>
          <a:lstStyle/>
          <a:p>
            <a:pPr>
              <a:buFont typeface="Arial" panose="020B0604020202020204" pitchFamily="34" charset="0"/>
              <a:buChar char="•"/>
            </a:pPr>
            <a:r>
              <a:rPr lang="en-US" sz="2000" dirty="0">
                <a:latin typeface="Georgia" panose="02040502050405020303" pitchFamily="18" charset="0"/>
                <a:ea typeface="Linux Libertine O" panose="02000503000000000000" pitchFamily="2" charset="0"/>
                <a:cs typeface="Linux Libertine O" panose="02000503000000000000" pitchFamily="2" charset="0"/>
              </a:rPr>
              <a:t>Evidence for f0 enhancement, particularly for female speakers</a:t>
            </a:r>
            <a:br>
              <a:rPr lang="en-US" sz="2000" dirty="0">
                <a:latin typeface="Georgia" panose="02040502050405020303" pitchFamily="18" charset="0"/>
                <a:ea typeface="Linux Libertine O" panose="02000503000000000000" pitchFamily="2" charset="0"/>
                <a:cs typeface="Linux Libertine O" panose="02000503000000000000" pitchFamily="2" charset="0"/>
              </a:rPr>
            </a:br>
            <a:endParaRPr lang="en-US" sz="2000"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sz="2000" dirty="0">
                <a:latin typeface="Georgia" panose="02040502050405020303" pitchFamily="18" charset="0"/>
                <a:ea typeface="Linux Libertine O" panose="02000503000000000000" pitchFamily="2" charset="0"/>
                <a:cs typeface="Linux Libertine O" panose="02000503000000000000" pitchFamily="2" charset="0"/>
              </a:rPr>
              <a:t>These speakers may push distribution towards tonogenesis</a:t>
            </a:r>
            <a:endParaRPr lang="en-US" dirty="0">
              <a:latin typeface="Georgia" panose="02040502050405020303" pitchFamily="18" charset="0"/>
              <a:ea typeface="Linux Libertine O" panose="02000503000000000000" pitchFamily="2" charset="0"/>
              <a:cs typeface="Linux Libertine O" panose="02000503000000000000" pitchFamily="2" charset="0"/>
            </a:endParaRPr>
          </a:p>
        </p:txBody>
      </p:sp>
      <p:pic>
        <p:nvPicPr>
          <p:cNvPr id="4" name="Picture 3">
            <a:extLst>
              <a:ext uri="{FF2B5EF4-FFF2-40B4-BE49-F238E27FC236}">
                <a16:creationId xmlns:a16="http://schemas.microsoft.com/office/drawing/2014/main" id="{F52B8B98-15F2-9748-A253-F22A68FE1970}"/>
              </a:ext>
            </a:extLst>
          </p:cNvPr>
          <p:cNvPicPr>
            <a:picLocks noChangeAspect="1"/>
          </p:cNvPicPr>
          <p:nvPr/>
        </p:nvPicPr>
        <p:blipFill>
          <a:blip r:embed="rId2"/>
          <a:stretch>
            <a:fillRect/>
          </a:stretch>
        </p:blipFill>
        <p:spPr>
          <a:xfrm>
            <a:off x="946149" y="2879056"/>
            <a:ext cx="2743200" cy="2743200"/>
          </a:xfrm>
          <a:prstGeom prst="rect">
            <a:avLst/>
          </a:prstGeom>
        </p:spPr>
      </p:pic>
      <p:pic>
        <p:nvPicPr>
          <p:cNvPr id="5" name="Picture 4" descr="Diagram&#10;&#10;Description automatically generated">
            <a:extLst>
              <a:ext uri="{FF2B5EF4-FFF2-40B4-BE49-F238E27FC236}">
                <a16:creationId xmlns:a16="http://schemas.microsoft.com/office/drawing/2014/main" id="{F6786479-DDF2-E349-BB01-D59C9A1D0BA3}"/>
              </a:ext>
            </a:extLst>
          </p:cNvPr>
          <p:cNvPicPr>
            <a:picLocks noChangeAspect="1"/>
          </p:cNvPicPr>
          <p:nvPr/>
        </p:nvPicPr>
        <p:blipFill>
          <a:blip r:embed="rId3"/>
          <a:stretch>
            <a:fillRect/>
          </a:stretch>
        </p:blipFill>
        <p:spPr>
          <a:xfrm>
            <a:off x="3550602" y="2248466"/>
            <a:ext cx="2743200" cy="2743200"/>
          </a:xfrm>
          <a:prstGeom prst="rect">
            <a:avLst/>
          </a:prstGeom>
        </p:spPr>
      </p:pic>
      <p:sp>
        <p:nvSpPr>
          <p:cNvPr id="6" name="TextBox 5">
            <a:extLst>
              <a:ext uri="{FF2B5EF4-FFF2-40B4-BE49-F238E27FC236}">
                <a16:creationId xmlns:a16="http://schemas.microsoft.com/office/drawing/2014/main" id="{4DEC9194-7F5A-204D-9A16-8A53DC9C37F4}"/>
              </a:ext>
            </a:extLst>
          </p:cNvPr>
          <p:cNvSpPr txBox="1"/>
          <p:nvPr/>
        </p:nvSpPr>
        <p:spPr>
          <a:xfrm>
            <a:off x="1223642" y="2879056"/>
            <a:ext cx="2242922" cy="369332"/>
          </a:xfrm>
          <a:prstGeom prst="rect">
            <a:avLst/>
          </a:prstGeom>
          <a:noFill/>
        </p:spPr>
        <p:txBody>
          <a:bodyPr wrap="none" rtlCol="0">
            <a:spAutoFit/>
          </a:bodyPr>
          <a:lstStyle/>
          <a:p>
            <a:r>
              <a:rPr lang="en-US" dirty="0">
                <a:solidFill>
                  <a:srgbClr val="2D627F"/>
                </a:solidFill>
                <a:latin typeface="Georgia" panose="02040502050405020303" pitchFamily="18" charset="0"/>
              </a:rPr>
              <a:t>Stage 1: VQ contrast</a:t>
            </a:r>
          </a:p>
        </p:txBody>
      </p:sp>
      <p:sp>
        <p:nvSpPr>
          <p:cNvPr id="7" name="TextBox 6">
            <a:extLst>
              <a:ext uri="{FF2B5EF4-FFF2-40B4-BE49-F238E27FC236}">
                <a16:creationId xmlns:a16="http://schemas.microsoft.com/office/drawing/2014/main" id="{01AD5F5C-6D46-1F4B-B765-5515634460B6}"/>
              </a:ext>
            </a:extLst>
          </p:cNvPr>
          <p:cNvSpPr txBox="1"/>
          <p:nvPr/>
        </p:nvSpPr>
        <p:spPr>
          <a:xfrm>
            <a:off x="3563164" y="2248466"/>
            <a:ext cx="2828018" cy="369332"/>
          </a:xfrm>
          <a:prstGeom prst="rect">
            <a:avLst/>
          </a:prstGeom>
          <a:noFill/>
        </p:spPr>
        <p:txBody>
          <a:bodyPr wrap="none" rtlCol="0">
            <a:spAutoFit/>
          </a:bodyPr>
          <a:lstStyle/>
          <a:p>
            <a:r>
              <a:rPr lang="en-US" dirty="0">
                <a:solidFill>
                  <a:srgbClr val="2D627F"/>
                </a:solidFill>
                <a:latin typeface="Georgia" panose="02040502050405020303" pitchFamily="18" charset="0"/>
              </a:rPr>
              <a:t>Stage 2a: f0 enhancement</a:t>
            </a:r>
          </a:p>
        </p:txBody>
      </p:sp>
      <p:cxnSp>
        <p:nvCxnSpPr>
          <p:cNvPr id="8" name="Straight Arrow Connector 7">
            <a:extLst>
              <a:ext uri="{FF2B5EF4-FFF2-40B4-BE49-F238E27FC236}">
                <a16:creationId xmlns:a16="http://schemas.microsoft.com/office/drawing/2014/main" id="{9FDBC0CF-A924-B24A-86C5-FED2D60C63D0}"/>
              </a:ext>
            </a:extLst>
          </p:cNvPr>
          <p:cNvCxnSpPr/>
          <p:nvPr/>
        </p:nvCxnSpPr>
        <p:spPr>
          <a:xfrm>
            <a:off x="2047726" y="4115952"/>
            <a:ext cx="0" cy="64359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9" name="Straight Arrow Connector 8">
            <a:extLst>
              <a:ext uri="{FF2B5EF4-FFF2-40B4-BE49-F238E27FC236}">
                <a16:creationId xmlns:a16="http://schemas.microsoft.com/office/drawing/2014/main" id="{268C61CC-D927-0343-85E2-62614EFCFE85}"/>
              </a:ext>
            </a:extLst>
          </p:cNvPr>
          <p:cNvCxnSpPr>
            <a:cxnSpLocks/>
          </p:cNvCxnSpPr>
          <p:nvPr/>
        </p:nvCxnSpPr>
        <p:spPr>
          <a:xfrm>
            <a:off x="2678428" y="3944795"/>
            <a:ext cx="0" cy="643597"/>
          </a:xfrm>
          <a:prstGeom prst="straightConnector1">
            <a:avLst/>
          </a:prstGeom>
          <a:ln>
            <a:headEnd type="triangle"/>
            <a:tailEnd type="none"/>
          </a:ln>
        </p:spPr>
        <p:style>
          <a:lnRef idx="2">
            <a:schemeClr val="dk1"/>
          </a:lnRef>
          <a:fillRef idx="0">
            <a:schemeClr val="dk1"/>
          </a:fillRef>
          <a:effectRef idx="1">
            <a:schemeClr val="dk1"/>
          </a:effectRef>
          <a:fontRef idx="minor">
            <a:schemeClr val="tx1"/>
          </a:fontRef>
        </p:style>
      </p:cxnSp>
      <p:cxnSp>
        <p:nvCxnSpPr>
          <p:cNvPr id="10" name="Straight Arrow Connector 9">
            <a:extLst>
              <a:ext uri="{FF2B5EF4-FFF2-40B4-BE49-F238E27FC236}">
                <a16:creationId xmlns:a16="http://schemas.microsoft.com/office/drawing/2014/main" id="{5A56F9CA-5A56-AC47-8C9A-744BBA5463BE}"/>
              </a:ext>
            </a:extLst>
          </p:cNvPr>
          <p:cNvCxnSpPr>
            <a:cxnSpLocks/>
          </p:cNvCxnSpPr>
          <p:nvPr/>
        </p:nvCxnSpPr>
        <p:spPr>
          <a:xfrm>
            <a:off x="4647904" y="3954174"/>
            <a:ext cx="630702"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1" name="Straight Arrow Connector 10">
            <a:extLst>
              <a:ext uri="{FF2B5EF4-FFF2-40B4-BE49-F238E27FC236}">
                <a16:creationId xmlns:a16="http://schemas.microsoft.com/office/drawing/2014/main" id="{E0D56BF3-9EF5-EC49-B04C-417DD5CE9E3E}"/>
              </a:ext>
            </a:extLst>
          </p:cNvPr>
          <p:cNvCxnSpPr>
            <a:cxnSpLocks/>
          </p:cNvCxnSpPr>
          <p:nvPr/>
        </p:nvCxnSpPr>
        <p:spPr>
          <a:xfrm>
            <a:off x="4647904" y="3489941"/>
            <a:ext cx="630702" cy="0"/>
          </a:xfrm>
          <a:prstGeom prst="straightConnector1">
            <a:avLst/>
          </a:prstGeom>
          <a:ln>
            <a:headEnd type="triangle"/>
            <a:tailEnd type="non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966995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Conclusions</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165612"/>
          </a:xfrm>
        </p:spPr>
        <p:txBody>
          <a:bodyPr>
            <a:normAutofit/>
          </a:bodyPr>
          <a:lstStyle/>
          <a:p>
            <a:pPr>
              <a:buFont typeface="Arial" panose="020B0604020202020204" pitchFamily="34" charset="0"/>
              <a:buChar char="•"/>
            </a:pPr>
            <a:r>
              <a:rPr lang="en-US" dirty="0" err="1">
                <a:latin typeface="Georgia" panose="02040502050405020303" pitchFamily="18" charset="0"/>
                <a:ea typeface="Linux Libertine O" panose="02000503000000000000" pitchFamily="2" charset="0"/>
                <a:cs typeface="Linux Libertine O" panose="02000503000000000000" pitchFamily="2" charset="0"/>
              </a:rPr>
              <a:t>Kuy</a:t>
            </a:r>
            <a:r>
              <a:rPr lang="en-US" dirty="0">
                <a:latin typeface="Georgia" panose="02040502050405020303" pitchFamily="18" charset="0"/>
                <a:ea typeface="Linux Libertine O" panose="02000503000000000000" pitchFamily="2" charset="0"/>
                <a:cs typeface="Linux Libertine O" panose="02000503000000000000" pitchFamily="2" charset="0"/>
              </a:rPr>
              <a:t> in contact with Thai, Lao, and Khmer for a long time</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Transition from </a:t>
            </a:r>
            <a:r>
              <a:rPr lang="en-US" dirty="0" err="1">
                <a:latin typeface="Georgia" panose="02040502050405020303" pitchFamily="18" charset="0"/>
                <a:ea typeface="Linux Libertine O" panose="02000503000000000000" pitchFamily="2" charset="0"/>
                <a:cs typeface="Linux Libertine O" panose="02000503000000000000" pitchFamily="2" charset="0"/>
              </a:rPr>
              <a:t>quadrilingualism</a:t>
            </a:r>
            <a:r>
              <a:rPr lang="en-US" dirty="0">
                <a:latin typeface="Georgia" panose="02040502050405020303" pitchFamily="18" charset="0"/>
                <a:ea typeface="Linux Libertine O" panose="02000503000000000000" pitchFamily="2" charset="0"/>
                <a:cs typeface="Linux Libertine O" panose="02000503000000000000" pitchFamily="2" charset="0"/>
              </a:rPr>
              <a:t> to bilingualism in Thai</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Shift in cue usage </a:t>
            </a:r>
            <a:r>
              <a:rPr lang="en-US" i="1" dirty="0">
                <a:latin typeface="Georgia" panose="02040502050405020303" pitchFamily="18" charset="0"/>
                <a:ea typeface="Linux Libertine O" panose="02000503000000000000" pitchFamily="2" charset="0"/>
                <a:cs typeface="Linux Libertine O" panose="02000503000000000000" pitchFamily="2" charset="0"/>
              </a:rPr>
              <a:t>builds on preexisting conditions</a:t>
            </a: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lvl="1">
              <a:buFont typeface="Arial" panose="020B0604020202020204" pitchFamily="34" charset="0"/>
              <a:buChar char="•"/>
            </a:pPr>
            <a:r>
              <a:rPr lang="en-US" b="1" dirty="0">
                <a:latin typeface="Georgia" panose="02040502050405020303" pitchFamily="18" charset="0"/>
                <a:ea typeface="Linux Libertine O" panose="02000503000000000000" pitchFamily="2" charset="0"/>
                <a:cs typeface="Linux Libertine O" panose="02000503000000000000" pitchFamily="2" charset="0"/>
              </a:rPr>
              <a:t>Enhancement </a:t>
            </a:r>
            <a:r>
              <a:rPr lang="en-US" dirty="0">
                <a:latin typeface="Georgia" panose="02040502050405020303" pitchFamily="18" charset="0"/>
                <a:ea typeface="Linux Libertine O" panose="02000503000000000000" pitchFamily="2" charset="0"/>
                <a:cs typeface="Linux Libertine O" panose="02000503000000000000" pitchFamily="2" charset="0"/>
              </a:rPr>
              <a:t>of existing f0 cues in register distinction</a:t>
            </a:r>
          </a:p>
          <a:p>
            <a:pPr lvl="1">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f0 cue usage in Thai/Lao </a:t>
            </a:r>
            <a:r>
              <a:rPr lang="en-US" dirty="0">
                <a:latin typeface="Georgia" panose="02040502050405020303" pitchFamily="18" charset="0"/>
                <a:ea typeface="Linux Libertine O" panose="02000503000000000000" pitchFamily="2" charset="0"/>
                <a:cs typeface="Linux Libertine O" panose="02000503000000000000" pitchFamily="2" charset="0"/>
                <a:sym typeface="Wingdings" pitchFamily="2" charset="2"/>
              </a:rPr>
              <a:t>transfers to</a:t>
            </a:r>
            <a:r>
              <a:rPr lang="en-US" dirty="0">
                <a:latin typeface="Georgia" panose="02040502050405020303" pitchFamily="18" charset="0"/>
                <a:ea typeface="Linux Libertine O" panose="02000503000000000000" pitchFamily="2" charset="0"/>
                <a:cs typeface="Linux Libertine O" panose="02000503000000000000" pitchFamily="2" charset="0"/>
              </a:rPr>
              <a:t> heavier f0 cue weighting in </a:t>
            </a:r>
            <a:r>
              <a:rPr lang="en-US" dirty="0" err="1">
                <a:latin typeface="Georgia" panose="02040502050405020303" pitchFamily="18" charset="0"/>
                <a:ea typeface="Linux Libertine O" panose="02000503000000000000" pitchFamily="2" charset="0"/>
                <a:cs typeface="Linux Libertine O" panose="02000503000000000000" pitchFamily="2" charset="0"/>
              </a:rPr>
              <a:t>Kuy</a:t>
            </a:r>
            <a:r>
              <a:rPr lang="en-US" dirty="0">
                <a:latin typeface="Georgia" panose="02040502050405020303" pitchFamily="18" charset="0"/>
                <a:ea typeface="Linux Libertine O" panose="02000503000000000000" pitchFamily="2" charset="0"/>
                <a:cs typeface="Linux Libertine O" panose="02000503000000000000" pitchFamily="2" charset="0"/>
              </a:rPr>
              <a:t>, setting stage for potential tonogenesis</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Support for bilingualism as catalyst in sound change</a:t>
            </a:r>
          </a:p>
        </p:txBody>
      </p:sp>
    </p:spTree>
    <p:extLst>
      <p:ext uri="{BB962C8B-B14F-4D97-AF65-F5344CB8AC3E}">
        <p14:creationId xmlns:p14="http://schemas.microsoft.com/office/powerpoint/2010/main" val="665206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descr="A group of people posing for a photo&#10;&#10;Description automatically generated">
            <a:extLst>
              <a:ext uri="{FF2B5EF4-FFF2-40B4-BE49-F238E27FC236}">
                <a16:creationId xmlns:a16="http://schemas.microsoft.com/office/drawing/2014/main" id="{BAFF70D2-B4A4-2F49-83D6-886F8D424A59}"/>
              </a:ext>
            </a:extLst>
          </p:cNvPr>
          <p:cNvPicPr>
            <a:picLocks noChangeAspect="1"/>
          </p:cNvPicPr>
          <p:nvPr/>
        </p:nvPicPr>
        <p:blipFill>
          <a:blip r:embed="rId2"/>
          <a:stretch>
            <a:fillRect/>
          </a:stretch>
        </p:blipFill>
        <p:spPr>
          <a:xfrm>
            <a:off x="1917113" y="347012"/>
            <a:ext cx="5095631" cy="2711357"/>
          </a:xfrm>
          <a:prstGeom prst="rect">
            <a:avLst/>
          </a:prstGeom>
        </p:spPr>
      </p:pic>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594604" y="3160925"/>
            <a:ext cx="7740650" cy="4165612"/>
          </a:xfrm>
        </p:spPr>
        <p:txBody>
          <a:bodyPr>
            <a:noAutofit/>
          </a:bodyPr>
          <a:lstStyle/>
          <a:p>
            <a:pPr marL="0" indent="0" algn="just">
              <a:buNone/>
            </a:pPr>
            <a:br>
              <a:rPr lang="en-US" sz="2000" dirty="0">
                <a:latin typeface="Georgia" panose="02040502050405020303" pitchFamily="18" charset="0"/>
              </a:rPr>
            </a:br>
            <a:r>
              <a:rPr lang="en-US" sz="1600" dirty="0">
                <a:latin typeface="Georgia" panose="02040502050405020303" pitchFamily="18" charset="0"/>
              </a:rPr>
              <a:t>Special thanks to everyone I worked with in </a:t>
            </a:r>
            <a:r>
              <a:rPr lang="en-US" sz="1600" dirty="0" err="1">
                <a:latin typeface="Georgia" panose="02040502050405020303" pitchFamily="18" charset="0"/>
              </a:rPr>
              <a:t>Tambon</a:t>
            </a:r>
            <a:r>
              <a:rPr lang="en-US" sz="1600" dirty="0">
                <a:latin typeface="Georgia" panose="02040502050405020303" pitchFamily="18" charset="0"/>
              </a:rPr>
              <a:t> Tum. Many thanks as well to Susan Lin, Andrew Garrett, Justin Davidson, Ron Sprouse, </a:t>
            </a:r>
            <a:r>
              <a:rPr lang="en-US" sz="1600" dirty="0" err="1">
                <a:latin typeface="Georgia" panose="02040502050405020303" pitchFamily="18" charset="0"/>
              </a:rPr>
              <a:t>Pittayawat</a:t>
            </a:r>
            <a:r>
              <a:rPr lang="en-US" sz="1600" dirty="0">
                <a:latin typeface="Georgia" panose="02040502050405020303" pitchFamily="18" charset="0"/>
              </a:rPr>
              <a:t> </a:t>
            </a:r>
            <a:r>
              <a:rPr lang="en-US" sz="1600" dirty="0" err="1">
                <a:latin typeface="Georgia" panose="02040502050405020303" pitchFamily="18" charset="0"/>
              </a:rPr>
              <a:t>Pittayaporn</a:t>
            </a:r>
            <a:r>
              <a:rPr lang="en-US" sz="1600" dirty="0">
                <a:latin typeface="Georgia" panose="02040502050405020303" pitchFamily="18" charset="0"/>
              </a:rPr>
              <a:t>, </a:t>
            </a:r>
            <a:r>
              <a:rPr lang="en-US" sz="1600" dirty="0" err="1">
                <a:latin typeface="Georgia" panose="02040502050405020303" pitchFamily="18" charset="0"/>
              </a:rPr>
              <a:t>Suwilai</a:t>
            </a:r>
            <a:r>
              <a:rPr lang="en-US" sz="1600" dirty="0">
                <a:latin typeface="Georgia" panose="02040502050405020303" pitchFamily="18" charset="0"/>
              </a:rPr>
              <a:t> </a:t>
            </a:r>
            <a:r>
              <a:rPr lang="en-US" sz="1600" dirty="0" err="1">
                <a:latin typeface="Georgia" panose="02040502050405020303" pitchFamily="18" charset="0"/>
              </a:rPr>
              <a:t>Premsrirat</a:t>
            </a:r>
            <a:r>
              <a:rPr lang="en-US" sz="1600" dirty="0">
                <a:latin typeface="Georgia" panose="02040502050405020303" pitchFamily="18" charset="0"/>
              </a:rPr>
              <a:t>, Marc Brunelle, James Kirby, Ryan </a:t>
            </a:r>
            <a:r>
              <a:rPr lang="en-US" sz="1600" dirty="0" err="1">
                <a:latin typeface="Georgia" panose="02040502050405020303" pitchFamily="18" charset="0"/>
              </a:rPr>
              <a:t>Gehrmann</a:t>
            </a:r>
            <a:r>
              <a:rPr lang="en-US" sz="1600" dirty="0">
                <a:latin typeface="Georgia" panose="02040502050405020303" pitchFamily="18" charset="0"/>
              </a:rPr>
              <a:t>, </a:t>
            </a:r>
            <a:r>
              <a:rPr lang="en-US" sz="1600" dirty="0" err="1">
                <a:latin typeface="Georgia" panose="02040502050405020303" pitchFamily="18" charset="0"/>
              </a:rPr>
              <a:t>Sujinat</a:t>
            </a:r>
            <a:r>
              <a:rPr lang="en-US" sz="1600" dirty="0">
                <a:latin typeface="Georgia" panose="02040502050405020303" pitchFamily="18" charset="0"/>
              </a:rPr>
              <a:t> </a:t>
            </a:r>
            <a:r>
              <a:rPr lang="en-US" sz="1600" dirty="0" err="1">
                <a:latin typeface="Georgia" panose="02040502050405020303" pitchFamily="18" charset="0"/>
              </a:rPr>
              <a:t>Jitwiriyanont</a:t>
            </a:r>
            <a:r>
              <a:rPr lang="en-US" sz="1600" dirty="0">
                <a:latin typeface="Georgia" panose="02040502050405020303" pitchFamily="18" charset="0"/>
              </a:rPr>
              <a:t>, </a:t>
            </a:r>
            <a:r>
              <a:rPr lang="en-US" sz="1600" dirty="0" err="1">
                <a:latin typeface="Georgia" panose="02040502050405020303" pitchFamily="18" charset="0"/>
              </a:rPr>
              <a:t>Kumaree</a:t>
            </a:r>
            <a:r>
              <a:rPr lang="en-US" sz="1600" dirty="0">
                <a:latin typeface="Georgia" panose="02040502050405020303" pitchFamily="18" charset="0"/>
              </a:rPr>
              <a:t> </a:t>
            </a:r>
            <a:r>
              <a:rPr lang="en-US" sz="1600" dirty="0" err="1">
                <a:latin typeface="Georgia" panose="02040502050405020303" pitchFamily="18" charset="0"/>
              </a:rPr>
              <a:t>Laparporn</a:t>
            </a:r>
            <a:r>
              <a:rPr lang="en-US" sz="1600" dirty="0">
                <a:latin typeface="Georgia" panose="02040502050405020303" pitchFamily="18" charset="0"/>
              </a:rPr>
              <a:t>, </a:t>
            </a:r>
            <a:r>
              <a:rPr lang="en-US" sz="1600" dirty="0" err="1">
                <a:latin typeface="Georgia" panose="02040502050405020303" pitchFamily="18" charset="0"/>
              </a:rPr>
              <a:t>Atcharaporn</a:t>
            </a:r>
            <a:r>
              <a:rPr lang="en-US" sz="1600" dirty="0">
                <a:latin typeface="Georgia" panose="02040502050405020303" pitchFamily="18" charset="0"/>
              </a:rPr>
              <a:t> </a:t>
            </a:r>
            <a:r>
              <a:rPr lang="en-US" sz="1600" dirty="0" err="1">
                <a:latin typeface="Georgia" panose="02040502050405020303" pitchFamily="18" charset="0"/>
              </a:rPr>
              <a:t>Thawornpat</a:t>
            </a:r>
            <a:r>
              <a:rPr lang="en-US" sz="1600" dirty="0">
                <a:latin typeface="Georgia" panose="02040502050405020303" pitchFamily="18" charset="0"/>
              </a:rPr>
              <a:t>, Emily </a:t>
            </a:r>
            <a:r>
              <a:rPr lang="en-US" sz="1600" dirty="0" err="1">
                <a:latin typeface="Georgia" panose="02040502050405020303" pitchFamily="18" charset="0"/>
              </a:rPr>
              <a:t>Remirez</a:t>
            </a:r>
            <a:r>
              <a:rPr lang="en-US" sz="1600" dirty="0">
                <a:latin typeface="Georgia" panose="02040502050405020303" pitchFamily="18" charset="0"/>
              </a:rPr>
              <a:t>, Julia Nee, Eric Wilbanks, Edwin Ko, Alice Shen, Meg </a:t>
            </a:r>
            <a:r>
              <a:rPr lang="en-US" sz="1600" dirty="0" err="1">
                <a:latin typeface="Georgia" panose="02040502050405020303" pitchFamily="18" charset="0"/>
              </a:rPr>
              <a:t>Cychosz</a:t>
            </a:r>
            <a:r>
              <a:rPr lang="en-US" sz="1600" dirty="0">
                <a:latin typeface="Georgia" panose="02040502050405020303" pitchFamily="18" charset="0"/>
              </a:rPr>
              <a:t>, </a:t>
            </a:r>
            <a:r>
              <a:rPr lang="en-US" sz="1600" dirty="0" err="1">
                <a:latin typeface="Georgia" panose="02040502050405020303" pitchFamily="18" charset="0"/>
              </a:rPr>
              <a:t>Qingyang</a:t>
            </a:r>
            <a:r>
              <a:rPr lang="en-US" sz="1600" dirty="0">
                <a:latin typeface="Georgia" panose="02040502050405020303" pitchFamily="18" charset="0"/>
              </a:rPr>
              <a:t> Wang, and </a:t>
            </a:r>
            <a:r>
              <a:rPr lang="en-US" sz="1600" dirty="0" err="1">
                <a:latin typeface="Georgia" panose="02040502050405020303" pitchFamily="18" charset="0"/>
              </a:rPr>
              <a:t>Pisut</a:t>
            </a:r>
            <a:r>
              <a:rPr lang="en-US" sz="1600" dirty="0">
                <a:latin typeface="Georgia" panose="02040502050405020303" pitchFamily="18" charset="0"/>
              </a:rPr>
              <a:t> </a:t>
            </a:r>
            <a:r>
              <a:rPr lang="en-US" sz="1600" dirty="0" err="1">
                <a:latin typeface="Georgia" panose="02040502050405020303" pitchFamily="18" charset="0"/>
              </a:rPr>
              <a:t>Thongtan</a:t>
            </a:r>
            <a:r>
              <a:rPr lang="en-US" sz="1600" dirty="0">
                <a:latin typeface="Georgia" panose="02040502050405020303" pitchFamily="18" charset="0"/>
              </a:rPr>
              <a:t> for help at various stages in this research and to the audiences of </a:t>
            </a:r>
            <a:r>
              <a:rPr lang="en-US" sz="1600" dirty="0" err="1">
                <a:latin typeface="Georgia" panose="02040502050405020303" pitchFamily="18" charset="0"/>
              </a:rPr>
              <a:t>Phorum</a:t>
            </a:r>
            <a:r>
              <a:rPr lang="en-US" sz="1600" dirty="0">
                <a:latin typeface="Georgia" panose="02040502050405020303" pitchFamily="18" charset="0"/>
              </a:rPr>
              <a:t>, LabPhon17, and ASA 179 for feedback on earlier versions of this work. I am also highly indebted to my mentees, Margaret </a:t>
            </a:r>
            <a:r>
              <a:rPr lang="en-US" sz="1600" dirty="0" err="1">
                <a:latin typeface="Georgia" panose="02040502050405020303" pitchFamily="18" charset="0"/>
              </a:rPr>
              <a:t>Asperheim</a:t>
            </a:r>
            <a:r>
              <a:rPr lang="en-US" sz="1600" dirty="0">
                <a:latin typeface="Georgia" panose="02040502050405020303" pitchFamily="18" charset="0"/>
              </a:rPr>
              <a:t>, Bethany </a:t>
            </a:r>
            <a:r>
              <a:rPr lang="en-US" sz="1600" dirty="0" err="1">
                <a:latin typeface="Georgia" panose="02040502050405020303" pitchFamily="18" charset="0"/>
              </a:rPr>
              <a:t>Auclair</a:t>
            </a:r>
            <a:r>
              <a:rPr lang="en-US" sz="1600" dirty="0">
                <a:latin typeface="Georgia" panose="02040502050405020303" pitchFamily="18" charset="0"/>
              </a:rPr>
              <a:t>, Renee Cong, Nicole Kim, Jenkin Leung, Melissa Milligan, </a:t>
            </a:r>
            <a:r>
              <a:rPr lang="en-US" sz="1600" dirty="0" err="1">
                <a:latin typeface="Georgia" panose="02040502050405020303" pitchFamily="18" charset="0"/>
              </a:rPr>
              <a:t>Geetanshi</a:t>
            </a:r>
            <a:r>
              <a:rPr lang="en-US" sz="1600" dirty="0">
                <a:latin typeface="Georgia" panose="02040502050405020303" pitchFamily="18" charset="0"/>
              </a:rPr>
              <a:t> Sharma, Melody Tran, Stacey Vu, Crystal Wang, </a:t>
            </a:r>
            <a:r>
              <a:rPr lang="en-US" sz="1600" dirty="0" err="1">
                <a:latin typeface="Georgia" panose="02040502050405020303" pitchFamily="18" charset="0"/>
              </a:rPr>
              <a:t>Ivori</a:t>
            </a:r>
            <a:r>
              <a:rPr lang="en-US" sz="1600" dirty="0">
                <a:latin typeface="Georgia" panose="02040502050405020303" pitchFamily="18" charset="0"/>
              </a:rPr>
              <a:t> White, and Cynthia Zhong for their tremendous hard work in annotating data for this project. Thanks to the Oswalt Endangered Languages Grant and Lewis and Clark Fund for Exploration and Field Research from the American Philosophical Society for funding.</a:t>
            </a:r>
            <a:endParaRPr lang="en-US" sz="2000" dirty="0">
              <a:latin typeface="Georgia" panose="02040502050405020303" pitchFamily="18" charset="0"/>
            </a:endParaRPr>
          </a:p>
        </p:txBody>
      </p:sp>
      <p:sp>
        <p:nvSpPr>
          <p:cNvPr id="4" name="TextBox 3">
            <a:extLst>
              <a:ext uri="{FF2B5EF4-FFF2-40B4-BE49-F238E27FC236}">
                <a16:creationId xmlns:a16="http://schemas.microsoft.com/office/drawing/2014/main" id="{0F7CF9B8-8C18-784B-A8B7-6DE9DFB6AA64}"/>
              </a:ext>
            </a:extLst>
          </p:cNvPr>
          <p:cNvSpPr txBox="1"/>
          <p:nvPr/>
        </p:nvSpPr>
        <p:spPr>
          <a:xfrm>
            <a:off x="701675" y="2955814"/>
            <a:ext cx="7740649" cy="523220"/>
          </a:xfrm>
          <a:prstGeom prst="rect">
            <a:avLst/>
          </a:prstGeom>
          <a:noFill/>
        </p:spPr>
        <p:txBody>
          <a:bodyPr wrap="square" rtlCol="0">
            <a:spAutoFit/>
          </a:bodyPr>
          <a:lstStyle/>
          <a:p>
            <a:pPr algn="ctr"/>
            <a:r>
              <a:rPr lang="th-TH" sz="2800" dirty="0">
                <a:solidFill>
                  <a:srgbClr val="2D627F"/>
                </a:solidFill>
                <a:latin typeface="TH Sarabun New" panose="020B0500040200020003" pitchFamily="34" charset="-34"/>
                <a:cs typeface="+mj-cs"/>
              </a:rPr>
              <a:t>ขอบคุณ </a:t>
            </a:r>
            <a:r>
              <a:rPr lang="th-TH" sz="2800" dirty="0" err="1">
                <a:solidFill>
                  <a:srgbClr val="2D627F"/>
                </a:solidFill>
                <a:latin typeface="TH Sarabun New" panose="020B0500040200020003" pitchFamily="34" charset="-34"/>
                <a:cs typeface="+mj-cs"/>
              </a:rPr>
              <a:t>คร่บ</a:t>
            </a:r>
            <a:r>
              <a:rPr lang="th-TH" sz="2800" dirty="0">
                <a:solidFill>
                  <a:srgbClr val="2D627F"/>
                </a:solidFill>
                <a:latin typeface="TH Sarabun New" panose="020B0500040200020003" pitchFamily="34" charset="-34"/>
                <a:cs typeface="+mj-cs"/>
              </a:rPr>
              <a:t>นะ</a:t>
            </a:r>
            <a:r>
              <a:rPr lang="th-TH" sz="2800" dirty="0">
                <a:solidFill>
                  <a:srgbClr val="2D627F"/>
                </a:solidFill>
                <a:latin typeface="TH Sarabun New" panose="020B0500040200020003" pitchFamily="34" charset="-34"/>
                <a:cs typeface="TH Sarabun New" panose="020B0500040200020003" pitchFamily="34" charset="-34"/>
              </a:rPr>
              <a:t> </a:t>
            </a:r>
            <a:r>
              <a:rPr lang="th-TH" sz="2000" dirty="0">
                <a:solidFill>
                  <a:srgbClr val="2D627F"/>
                </a:solidFill>
                <a:latin typeface="Georgia" panose="02040502050405020303" pitchFamily="18" charset="0"/>
              </a:rPr>
              <a:t>[</a:t>
            </a:r>
            <a:r>
              <a:rPr lang="en-US" sz="2000" dirty="0" err="1">
                <a:solidFill>
                  <a:srgbClr val="2D627F"/>
                </a:solidFill>
                <a:latin typeface="Georgia" panose="02040502050405020303" pitchFamily="18" charset="0"/>
              </a:rPr>
              <a:t>khɑ̀pkʰun</a:t>
            </a:r>
            <a:r>
              <a:rPr lang="en-US" sz="2000" dirty="0">
                <a:solidFill>
                  <a:srgbClr val="2D627F"/>
                </a:solidFill>
                <a:latin typeface="Georgia" panose="02040502050405020303" pitchFamily="18" charset="0"/>
              </a:rPr>
              <a:t> </a:t>
            </a:r>
            <a:r>
              <a:rPr lang="en-US" sz="2000" dirty="0" err="1">
                <a:solidFill>
                  <a:srgbClr val="2D627F"/>
                </a:solidFill>
                <a:latin typeface="Georgia" panose="02040502050405020303" pitchFamily="18" charset="0"/>
              </a:rPr>
              <a:t>krɔ͈pnaʔ</a:t>
            </a:r>
            <a:r>
              <a:rPr lang="en-US" sz="2000" dirty="0">
                <a:solidFill>
                  <a:srgbClr val="2D627F"/>
                </a:solidFill>
                <a:latin typeface="Georgia" panose="02040502050405020303" pitchFamily="18" charset="0"/>
              </a:rPr>
              <a:t>] Thank you everyone!</a:t>
            </a:r>
          </a:p>
        </p:txBody>
      </p:sp>
    </p:spTree>
    <p:extLst>
      <p:ext uri="{BB962C8B-B14F-4D97-AF65-F5344CB8AC3E}">
        <p14:creationId xmlns:p14="http://schemas.microsoft.com/office/powerpoint/2010/main" val="38548466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References</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165612"/>
          </a:xfrm>
        </p:spPr>
        <p:txBody>
          <a:bodyPr>
            <a:noAutofit/>
          </a:bodyPr>
          <a:lstStyle/>
          <a:p>
            <a:pPr marL="0" indent="0">
              <a:buNone/>
            </a:pPr>
            <a:r>
              <a:rPr lang="en-US" sz="1200" dirty="0">
                <a:latin typeface="Georgia" panose="02040502050405020303" pitchFamily="18" charset="0"/>
              </a:rPr>
              <a:t>Birdsong, David, Libby M. </a:t>
            </a:r>
            <a:r>
              <a:rPr lang="en-US" sz="1200" dirty="0" err="1">
                <a:latin typeface="Georgia" panose="02040502050405020303" pitchFamily="18" charset="0"/>
              </a:rPr>
              <a:t>Gertken</a:t>
            </a:r>
            <a:r>
              <a:rPr lang="en-US" sz="1200" dirty="0">
                <a:latin typeface="Georgia" panose="02040502050405020303" pitchFamily="18" charset="0"/>
              </a:rPr>
              <a:t>, and Mark </a:t>
            </a:r>
            <a:r>
              <a:rPr lang="en-US" sz="1200" dirty="0" err="1">
                <a:latin typeface="Georgia" panose="02040502050405020303" pitchFamily="18" charset="0"/>
              </a:rPr>
              <a:t>Amengual</a:t>
            </a:r>
            <a:r>
              <a:rPr lang="en-US" sz="1200" dirty="0">
                <a:latin typeface="Georgia" panose="02040502050405020303" pitchFamily="18" charset="0"/>
              </a:rPr>
              <a:t>. 2012. Bilingual language profile: An easy-to-use instrument to assess bilingualism. University of Texas at Austin: COERLL. </a:t>
            </a:r>
            <a:r>
              <a:rPr lang="en-US" sz="1200" dirty="0">
                <a:latin typeface="Georgia" panose="02040502050405020303" pitchFamily="18" charset="0"/>
                <a:hlinkClick r:id="rId2"/>
              </a:rPr>
              <a:t>https://sites.la.utexas.edu/bilingual</a:t>
            </a:r>
            <a:r>
              <a:rPr lang="en-US" sz="1200" dirty="0">
                <a:latin typeface="Georgia" panose="02040502050405020303" pitchFamily="18" charset="0"/>
              </a:rPr>
              <a:t> (accessed 28 August 2020). </a:t>
            </a:r>
          </a:p>
          <a:p>
            <a:pPr marL="0" indent="0">
              <a:buNone/>
            </a:pPr>
            <a:endParaRPr lang="en-US" sz="1200" dirty="0">
              <a:latin typeface="Georgia" panose="02040502050405020303" pitchFamily="18" charset="0"/>
            </a:endParaRPr>
          </a:p>
          <a:p>
            <a:pPr marL="0" indent="0">
              <a:buNone/>
            </a:pPr>
            <a:r>
              <a:rPr lang="en-US" sz="1200" dirty="0">
                <a:latin typeface="Georgia" panose="02040502050405020303" pitchFamily="18" charset="0"/>
              </a:rPr>
              <a:t>Brunelle, Marc, </a:t>
            </a:r>
            <a:r>
              <a:rPr lang="en-US" sz="1200" dirty="0" err="1">
                <a:latin typeface="Georgia" panose="02040502050405020303" pitchFamily="18" charset="0"/>
              </a:rPr>
              <a:t>Thành</a:t>
            </a:r>
            <a:r>
              <a:rPr lang="en-US" sz="1200" dirty="0">
                <a:latin typeface="Georgia" panose="02040502050405020303" pitchFamily="18" charset="0"/>
              </a:rPr>
              <a:t> </a:t>
            </a:r>
            <a:r>
              <a:rPr lang="en-US" sz="1200" dirty="0" err="1">
                <a:latin typeface="Georgia" panose="02040502050405020303" pitchFamily="18" charset="0"/>
              </a:rPr>
              <a:t>Tấn</a:t>
            </a:r>
            <a:r>
              <a:rPr lang="en-US" sz="1200" dirty="0">
                <a:latin typeface="Georgia" panose="02040502050405020303" pitchFamily="18" charset="0"/>
              </a:rPr>
              <a:t> Tạ, James Kirby, and Lư </a:t>
            </a:r>
            <a:r>
              <a:rPr lang="en-US" sz="1200" dirty="0" err="1">
                <a:latin typeface="Georgia" panose="02040502050405020303" pitchFamily="18" charset="0"/>
              </a:rPr>
              <a:t>Giang</a:t>
            </a:r>
            <a:r>
              <a:rPr lang="en-US" sz="1200" dirty="0">
                <a:latin typeface="Georgia" panose="02040502050405020303" pitchFamily="18" charset="0"/>
              </a:rPr>
              <a:t> </a:t>
            </a:r>
            <a:r>
              <a:rPr lang="en-US" sz="1200" dirty="0" err="1">
                <a:latin typeface="Georgia" panose="02040502050405020303" pitchFamily="18" charset="0"/>
              </a:rPr>
              <a:t>Đinh</a:t>
            </a:r>
            <a:r>
              <a:rPr lang="en-US" sz="1200" dirty="0">
                <a:latin typeface="Georgia" panose="02040502050405020303" pitchFamily="18" charset="0"/>
              </a:rPr>
              <a:t>. 2020. </a:t>
            </a:r>
            <a:r>
              <a:rPr lang="en-US" sz="1200" dirty="0" err="1">
                <a:latin typeface="Georgia" panose="02040502050405020303" pitchFamily="18" charset="0"/>
              </a:rPr>
              <a:t>Transphonologization</a:t>
            </a:r>
            <a:r>
              <a:rPr lang="en-US" sz="1200" dirty="0">
                <a:latin typeface="Georgia" panose="02040502050405020303" pitchFamily="18" charset="0"/>
              </a:rPr>
              <a:t> of voicing in </a:t>
            </a:r>
            <a:r>
              <a:rPr lang="en-US" sz="1200" dirty="0" err="1">
                <a:latin typeface="Georgia" panose="02040502050405020303" pitchFamily="18" charset="0"/>
              </a:rPr>
              <a:t>Chru</a:t>
            </a:r>
            <a:r>
              <a:rPr lang="en-US" sz="1200" dirty="0">
                <a:latin typeface="Georgia" panose="02040502050405020303" pitchFamily="18" charset="0"/>
              </a:rPr>
              <a:t>: Studies in production and perception. Laboratory Phonology: Journal of the Association for Laboratory Phonology 11:1–33. </a:t>
            </a:r>
            <a:r>
              <a:rPr lang="en-US" sz="1200" dirty="0">
                <a:latin typeface="Georgia" panose="02040502050405020303" pitchFamily="18" charset="0"/>
                <a:hlinkClick r:id="rId3"/>
              </a:rPr>
              <a:t>https://doi.org/10.5334/labphon.278</a:t>
            </a:r>
            <a:r>
              <a:rPr lang="en-US" sz="1200" dirty="0">
                <a:latin typeface="Georgia" panose="02040502050405020303" pitchFamily="18" charset="0"/>
              </a:rPr>
              <a:t>.</a:t>
            </a:r>
            <a:r>
              <a:rPr lang="th-TH" sz="1200" dirty="0">
                <a:latin typeface="Georgia" panose="02040502050405020303" pitchFamily="18" charset="0"/>
              </a:rPr>
              <a:t> </a:t>
            </a:r>
            <a:r>
              <a:rPr lang="en-US" sz="1200" dirty="0">
                <a:latin typeface="Georgia" panose="02040502050405020303" pitchFamily="18" charset="0"/>
              </a:rPr>
              <a:t> </a:t>
            </a:r>
          </a:p>
          <a:p>
            <a:pPr marL="0" indent="0">
              <a:buNone/>
            </a:pPr>
            <a:endParaRPr lang="en-US" sz="1200" dirty="0">
              <a:latin typeface="Georgia" panose="02040502050405020303" pitchFamily="18" charset="0"/>
            </a:endParaRPr>
          </a:p>
          <a:p>
            <a:pPr marL="0" indent="0">
              <a:buNone/>
            </a:pPr>
            <a:r>
              <a:rPr lang="en-US" sz="1200" dirty="0">
                <a:latin typeface="Georgia" panose="02040502050405020303" pitchFamily="18" charset="0"/>
              </a:rPr>
              <a:t>Chang, Charles B. 2019. Language change and linguistic inquiry in a world of multicompetence: Sustained phonetic drift and its implications for behavioral linguistic research. Journal of Phonetics 74:96–113. </a:t>
            </a:r>
            <a:r>
              <a:rPr lang="en-US" sz="1200" dirty="0">
                <a:latin typeface="Georgia" panose="02040502050405020303" pitchFamily="18" charset="0"/>
                <a:hlinkClick r:id="rId4"/>
              </a:rPr>
              <a:t>https://doi.org/10.1016/j.wocn.2019.03.001</a:t>
            </a:r>
            <a:r>
              <a:rPr lang="en-US" sz="1200" dirty="0">
                <a:latin typeface="Georgia" panose="02040502050405020303" pitchFamily="18" charset="0"/>
              </a:rPr>
              <a:t>.</a:t>
            </a:r>
            <a:r>
              <a:rPr lang="th-TH" sz="1200" dirty="0">
                <a:latin typeface="Georgia" panose="02040502050405020303" pitchFamily="18" charset="0"/>
              </a:rPr>
              <a:t> </a:t>
            </a:r>
            <a:endParaRPr lang="en-US" sz="1200" dirty="0">
              <a:latin typeface="Georgia" panose="02040502050405020303" pitchFamily="18" charset="0"/>
            </a:endParaRPr>
          </a:p>
          <a:p>
            <a:pPr marL="0" indent="0">
              <a:buNone/>
            </a:pPr>
            <a:endParaRPr lang="en-US" sz="1200" dirty="0">
              <a:latin typeface="Georgia" panose="02040502050405020303" pitchFamily="18" charset="0"/>
            </a:endParaRPr>
          </a:p>
          <a:p>
            <a:pPr marL="0" indent="0">
              <a:buNone/>
            </a:pPr>
            <a:r>
              <a:rPr lang="en-US" sz="1200" dirty="0">
                <a:latin typeface="Georgia" panose="02040502050405020303" pitchFamily="18" charset="0"/>
              </a:rPr>
              <a:t>Coetzee, </a:t>
            </a:r>
            <a:r>
              <a:rPr lang="en-US" sz="1200" dirty="0" err="1">
                <a:latin typeface="Georgia" panose="02040502050405020303" pitchFamily="18" charset="0"/>
              </a:rPr>
              <a:t>Andries</a:t>
            </a:r>
            <a:r>
              <a:rPr lang="en-US" sz="1200" dirty="0">
                <a:latin typeface="Georgia" panose="02040502050405020303" pitchFamily="18" charset="0"/>
              </a:rPr>
              <a:t> W., Patrice </a:t>
            </a:r>
            <a:r>
              <a:rPr lang="en-US" sz="1200" dirty="0" err="1">
                <a:latin typeface="Georgia" panose="02040502050405020303" pitchFamily="18" charset="0"/>
              </a:rPr>
              <a:t>Speeter</a:t>
            </a:r>
            <a:r>
              <a:rPr lang="en-US" sz="1200" dirty="0">
                <a:latin typeface="Georgia" panose="02040502050405020303" pitchFamily="18" charset="0"/>
              </a:rPr>
              <a:t> </a:t>
            </a:r>
            <a:r>
              <a:rPr lang="en-US" sz="1200" dirty="0" err="1">
                <a:latin typeface="Georgia" panose="02040502050405020303" pitchFamily="18" charset="0"/>
              </a:rPr>
              <a:t>Beddor</a:t>
            </a:r>
            <a:r>
              <a:rPr lang="en-US" sz="1200" dirty="0">
                <a:latin typeface="Georgia" panose="02040502050405020303" pitchFamily="18" charset="0"/>
              </a:rPr>
              <a:t>, Kerby </a:t>
            </a:r>
            <a:r>
              <a:rPr lang="en-US" sz="1200" dirty="0" err="1">
                <a:latin typeface="Georgia" panose="02040502050405020303" pitchFamily="18" charset="0"/>
              </a:rPr>
              <a:t>Shedden</a:t>
            </a:r>
            <a:r>
              <a:rPr lang="en-US" sz="1200" dirty="0">
                <a:latin typeface="Georgia" panose="02040502050405020303" pitchFamily="18" charset="0"/>
              </a:rPr>
              <a:t>, Will Styler, and </a:t>
            </a:r>
            <a:r>
              <a:rPr lang="en-US" sz="1200" dirty="0" err="1">
                <a:latin typeface="Georgia" panose="02040502050405020303" pitchFamily="18" charset="0"/>
              </a:rPr>
              <a:t>Wissing</a:t>
            </a:r>
            <a:r>
              <a:rPr lang="en-US" sz="1200" dirty="0">
                <a:latin typeface="Georgia" panose="02040502050405020303" pitchFamily="18" charset="0"/>
              </a:rPr>
              <a:t> </a:t>
            </a:r>
            <a:r>
              <a:rPr lang="en-US" sz="1200" dirty="0" err="1">
                <a:latin typeface="Georgia" panose="02040502050405020303" pitchFamily="18" charset="0"/>
              </a:rPr>
              <a:t>Daan</a:t>
            </a:r>
            <a:r>
              <a:rPr lang="en-US" sz="1200" dirty="0">
                <a:latin typeface="Georgia" panose="02040502050405020303" pitchFamily="18" charset="0"/>
              </a:rPr>
              <a:t>. 2018. Plosive voicing in Afrikaans: Differential cue weighting and tonogenesis. Journal of Phonetics 66:185–216. </a:t>
            </a:r>
            <a:r>
              <a:rPr lang="en-US" sz="1200" dirty="0">
                <a:latin typeface="Georgia" panose="02040502050405020303" pitchFamily="18" charset="0"/>
                <a:hlinkClick r:id="rId5"/>
              </a:rPr>
              <a:t>https://doi.org/10.1016/j.wocn.2017.09.009</a:t>
            </a:r>
            <a:r>
              <a:rPr lang="en-US" sz="1200" dirty="0">
                <a:latin typeface="Georgia" panose="02040502050405020303" pitchFamily="18" charset="0"/>
              </a:rPr>
              <a:t>.</a:t>
            </a:r>
            <a:r>
              <a:rPr lang="th-TH" sz="1200" dirty="0">
                <a:latin typeface="Georgia" panose="02040502050405020303" pitchFamily="18" charset="0"/>
              </a:rPr>
              <a:t> </a:t>
            </a:r>
            <a:endParaRPr lang="en-US" sz="1200" dirty="0">
              <a:latin typeface="Georgia" panose="02040502050405020303" pitchFamily="18" charset="0"/>
            </a:endParaRPr>
          </a:p>
          <a:p>
            <a:pPr marL="0" indent="0">
              <a:buNone/>
            </a:pPr>
            <a:endParaRPr lang="en-US" sz="1200" dirty="0">
              <a:latin typeface="Georgia" panose="02040502050405020303" pitchFamily="18" charset="0"/>
            </a:endParaRPr>
          </a:p>
          <a:p>
            <a:pPr marL="0" indent="0">
              <a:buNone/>
            </a:pPr>
            <a:r>
              <a:rPr lang="en-US" sz="1200" dirty="0">
                <a:latin typeface="Georgia" panose="02040502050405020303" pitchFamily="18" charset="0"/>
              </a:rPr>
              <a:t>Kang, </a:t>
            </a:r>
            <a:r>
              <a:rPr lang="en-US" sz="1200" dirty="0" err="1">
                <a:latin typeface="Georgia" panose="02040502050405020303" pitchFamily="18" charset="0"/>
              </a:rPr>
              <a:t>Yoonjung</a:t>
            </a:r>
            <a:r>
              <a:rPr lang="en-US" sz="1200" dirty="0">
                <a:latin typeface="Georgia" panose="02040502050405020303" pitchFamily="18" charset="0"/>
              </a:rPr>
              <a:t>. 2014. Voice Onset Time merger and development of tonal contrast in Seoul Korean stops: A corpus study. Journal of Phonetics 45:76–90. </a:t>
            </a:r>
          </a:p>
          <a:p>
            <a:pPr marL="0" indent="0">
              <a:buNone/>
            </a:pPr>
            <a:endParaRPr lang="en-US" sz="1200" dirty="0">
              <a:latin typeface="Georgia" panose="02040502050405020303" pitchFamily="18" charset="0"/>
            </a:endParaRPr>
          </a:p>
          <a:p>
            <a:pPr marL="0" indent="0">
              <a:buNone/>
            </a:pPr>
            <a:r>
              <a:rPr lang="en-US" sz="1200" dirty="0">
                <a:latin typeface="Georgia" panose="02040502050405020303" pitchFamily="18" charset="0"/>
              </a:rPr>
              <a:t>Llanos, Fernando, Olga </a:t>
            </a:r>
            <a:r>
              <a:rPr lang="en-US" sz="1200" dirty="0" err="1">
                <a:latin typeface="Georgia" panose="02040502050405020303" pitchFamily="18" charset="0"/>
              </a:rPr>
              <a:t>Dmitrieva</a:t>
            </a:r>
            <a:r>
              <a:rPr lang="en-US" sz="1200" dirty="0">
                <a:latin typeface="Georgia" panose="02040502050405020303" pitchFamily="18" charset="0"/>
              </a:rPr>
              <a:t>, Amanda Shultz, and Alexander L Francis. 2013. Auditory enhancement and second language experience in Spanish and English weighting of secondary voicing cues. The Journal of the Acoustical Society of America 134:2213–2224. </a:t>
            </a:r>
            <a:r>
              <a:rPr lang="en-US" sz="1200" dirty="0">
                <a:latin typeface="Georgia" panose="02040502050405020303" pitchFamily="18" charset="0"/>
                <a:hlinkClick r:id="rId6"/>
              </a:rPr>
              <a:t>https://doi.org/10.1121/1.4817845</a:t>
            </a:r>
            <a:r>
              <a:rPr lang="en-US" sz="1200" dirty="0">
                <a:latin typeface="Georgia" panose="02040502050405020303" pitchFamily="18" charset="0"/>
              </a:rPr>
              <a:t>.</a:t>
            </a:r>
            <a:endParaRPr lang="th-TH" sz="1200" dirty="0">
              <a:latin typeface="Georgia" panose="02040502050405020303" pitchFamily="18" charset="0"/>
            </a:endParaRPr>
          </a:p>
        </p:txBody>
      </p:sp>
    </p:spTree>
    <p:extLst>
      <p:ext uri="{BB962C8B-B14F-4D97-AF65-F5344CB8AC3E}">
        <p14:creationId xmlns:p14="http://schemas.microsoft.com/office/powerpoint/2010/main" val="11008598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References</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725912"/>
          </a:xfrm>
        </p:spPr>
        <p:txBody>
          <a:bodyPr>
            <a:normAutofit lnSpcReduction="10000"/>
          </a:bodyPr>
          <a:lstStyle/>
          <a:p>
            <a:pPr marL="0" indent="0">
              <a:buNone/>
            </a:pPr>
            <a:r>
              <a:rPr lang="en-US" sz="1200" dirty="0">
                <a:latin typeface="Georgia" panose="02040502050405020303" pitchFamily="18" charset="0"/>
              </a:rPr>
              <a:t>Lê, S., </a:t>
            </a:r>
            <a:r>
              <a:rPr lang="en-US" sz="1200" dirty="0" err="1">
                <a:latin typeface="Georgia" panose="02040502050405020303" pitchFamily="18" charset="0"/>
              </a:rPr>
              <a:t>Josse</a:t>
            </a:r>
            <a:r>
              <a:rPr lang="en-US" sz="1200" dirty="0">
                <a:latin typeface="Georgia" panose="02040502050405020303" pitchFamily="18" charset="0"/>
              </a:rPr>
              <a:t>, J. &amp; </a:t>
            </a:r>
            <a:r>
              <a:rPr lang="en-US" sz="1200" dirty="0" err="1">
                <a:latin typeface="Georgia" panose="02040502050405020303" pitchFamily="18" charset="0"/>
              </a:rPr>
              <a:t>Husson</a:t>
            </a:r>
            <a:r>
              <a:rPr lang="en-US" sz="1200" dirty="0">
                <a:latin typeface="Georgia" panose="02040502050405020303" pitchFamily="18" charset="0"/>
              </a:rPr>
              <a:t>, F. (2008). </a:t>
            </a:r>
            <a:r>
              <a:rPr lang="en-US" sz="1200" dirty="0" err="1">
                <a:latin typeface="Georgia" panose="02040502050405020303" pitchFamily="18" charset="0"/>
              </a:rPr>
              <a:t>FactoMineR</a:t>
            </a:r>
            <a:r>
              <a:rPr lang="en-US" sz="1200" dirty="0">
                <a:latin typeface="Georgia" panose="02040502050405020303" pitchFamily="18" charset="0"/>
              </a:rPr>
              <a:t>: A package for multivariate analysis. Journal of Statistical</a:t>
            </a:r>
            <a:r>
              <a:rPr lang="th-TH" sz="1200" dirty="0">
                <a:latin typeface="Georgia" panose="02040502050405020303" pitchFamily="18" charset="0"/>
              </a:rPr>
              <a:t> </a:t>
            </a:r>
            <a:r>
              <a:rPr lang="en-US" sz="1200" dirty="0">
                <a:latin typeface="Georgia" panose="02040502050405020303" pitchFamily="18" charset="0"/>
              </a:rPr>
              <a:t>Software, 25(1), 1–18. </a:t>
            </a:r>
            <a:r>
              <a:rPr lang="en-US" sz="1200" dirty="0">
                <a:latin typeface="Georgia" panose="02040502050405020303" pitchFamily="18" charset="0"/>
                <a:hlinkClick r:id="rId2"/>
              </a:rPr>
              <a:t>http://doi.org/10.18637/jss.v025.i01</a:t>
            </a:r>
            <a:r>
              <a:rPr lang="en-US" sz="1200" dirty="0">
                <a:latin typeface="Georgia" panose="02040502050405020303" pitchFamily="18" charset="0"/>
              </a:rPr>
              <a:t>.</a:t>
            </a:r>
            <a:r>
              <a:rPr lang="th-TH" sz="1200" dirty="0">
                <a:latin typeface="Georgia" panose="02040502050405020303" pitchFamily="18" charset="0"/>
              </a:rPr>
              <a:t>  </a:t>
            </a:r>
          </a:p>
          <a:p>
            <a:pPr marL="0" indent="0">
              <a:buNone/>
            </a:pPr>
            <a:endParaRPr lang="th-TH" sz="1200" dirty="0">
              <a:latin typeface="Georgia" panose="02040502050405020303" pitchFamily="18" charset="0"/>
            </a:endParaRPr>
          </a:p>
          <a:p>
            <a:pPr marL="0" indent="0">
              <a:buNone/>
            </a:pPr>
            <a:r>
              <a:rPr lang="en-US" sz="1200" dirty="0">
                <a:latin typeface="Georgia" panose="02040502050405020303" pitchFamily="18" charset="0"/>
              </a:rPr>
              <a:t>Maran, </a:t>
            </a:r>
            <a:r>
              <a:rPr lang="en-US" sz="1200" dirty="0" err="1">
                <a:latin typeface="Georgia" panose="02040502050405020303" pitchFamily="18" charset="0"/>
              </a:rPr>
              <a:t>Laraw</a:t>
            </a:r>
            <a:r>
              <a:rPr lang="en-US" sz="1200" dirty="0">
                <a:latin typeface="Georgia" panose="02040502050405020303" pitchFamily="18" charset="0"/>
              </a:rPr>
              <a:t>. 1973. On becoming a tone language: a Tibeto-Burman model of tonogenesis. In Consonant Types and Tone, Southern California Occasional Papers in Linguistics No. 1, ed. Larry M. Hyman, 98–114. Los Angeles: Linguistics Program, University of Southern California. </a:t>
            </a:r>
          </a:p>
          <a:p>
            <a:pPr marL="0" indent="0">
              <a:buNone/>
            </a:pPr>
            <a:endParaRPr lang="en-US" sz="1200" dirty="0">
              <a:latin typeface="Georgia" panose="02040502050405020303" pitchFamily="18" charset="0"/>
            </a:endParaRPr>
          </a:p>
          <a:p>
            <a:pPr marL="0" indent="0">
              <a:buNone/>
            </a:pPr>
            <a:r>
              <a:rPr lang="en-US" sz="1200" dirty="0" err="1">
                <a:latin typeface="Georgia" panose="02040502050405020303" pitchFamily="18" charset="0"/>
              </a:rPr>
              <a:t>Matisoff</a:t>
            </a:r>
            <a:r>
              <a:rPr lang="en-US" sz="1200" dirty="0">
                <a:latin typeface="Georgia" panose="02040502050405020303" pitchFamily="18" charset="0"/>
              </a:rPr>
              <a:t>, James A. 2001. Genetic versus contact relationship: prosodic </a:t>
            </a:r>
            <a:r>
              <a:rPr lang="en-US" sz="1200" dirty="0" err="1">
                <a:latin typeface="Georgia" panose="02040502050405020303" pitchFamily="18" charset="0"/>
              </a:rPr>
              <a:t>diffusibility</a:t>
            </a:r>
            <a:r>
              <a:rPr lang="en-US" sz="1200" dirty="0">
                <a:latin typeface="Georgia" panose="02040502050405020303" pitchFamily="18" charset="0"/>
              </a:rPr>
              <a:t> in South-East Asian languages. In Areal diffusion and genetic inheritance: problems in comparative linguistics, ed. Alexandra Y. </a:t>
            </a:r>
            <a:r>
              <a:rPr lang="en-US" sz="1200" dirty="0" err="1">
                <a:latin typeface="Georgia" panose="02040502050405020303" pitchFamily="18" charset="0"/>
              </a:rPr>
              <a:t>Aikhenvald</a:t>
            </a:r>
            <a:r>
              <a:rPr lang="en-US" sz="1200" dirty="0">
                <a:latin typeface="Georgia" panose="02040502050405020303" pitchFamily="18" charset="0"/>
              </a:rPr>
              <a:t> and R. M. W. Dixon, 291–327. Oxford: Oxford University Press. </a:t>
            </a:r>
          </a:p>
          <a:p>
            <a:pPr marL="0" indent="0">
              <a:buNone/>
            </a:pPr>
            <a:endParaRPr lang="en-US" sz="1200" dirty="0">
              <a:latin typeface="Georgia" panose="02040502050405020303" pitchFamily="18" charset="0"/>
            </a:endParaRPr>
          </a:p>
          <a:p>
            <a:pPr marL="0" indent="0">
              <a:buNone/>
            </a:pPr>
            <a:r>
              <a:rPr lang="en-US" sz="1200" dirty="0">
                <a:latin typeface="Georgia" panose="02040502050405020303" pitchFamily="18" charset="0"/>
              </a:rPr>
              <a:t>Schertz, </a:t>
            </a:r>
            <a:r>
              <a:rPr lang="en-US" sz="1200" dirty="0" err="1">
                <a:latin typeface="Georgia" panose="02040502050405020303" pitchFamily="18" charset="0"/>
              </a:rPr>
              <a:t>Jessamyn</a:t>
            </a:r>
            <a:r>
              <a:rPr lang="en-US" sz="1200" dirty="0">
                <a:latin typeface="Georgia" panose="02040502050405020303" pitchFamily="18" charset="0"/>
              </a:rPr>
              <a:t>, </a:t>
            </a:r>
            <a:r>
              <a:rPr lang="en-US" sz="1200" dirty="0" err="1">
                <a:latin typeface="Georgia" panose="02040502050405020303" pitchFamily="18" charset="0"/>
              </a:rPr>
              <a:t>Taehong</a:t>
            </a:r>
            <a:r>
              <a:rPr lang="en-US" sz="1200" dirty="0">
                <a:latin typeface="Georgia" panose="02040502050405020303" pitchFamily="18" charset="0"/>
              </a:rPr>
              <a:t> Cho, Andrew Lotto, and Natasha Warner. 2015. Individual differences in phonetic cue use in production and perception of a non-native sound contrast. Journal of Phonetics 52:183–204. URL </a:t>
            </a:r>
            <a:r>
              <a:rPr lang="en-US" sz="1200" dirty="0">
                <a:latin typeface="Georgia" panose="02040502050405020303" pitchFamily="18" charset="0"/>
                <a:hlinkClick r:id="rId3"/>
              </a:rPr>
              <a:t>https://doi.org/10.1016/j.wocn.2015.07.003</a:t>
            </a:r>
            <a:r>
              <a:rPr lang="en-US" sz="1200" dirty="0">
                <a:latin typeface="Georgia" panose="02040502050405020303" pitchFamily="18" charset="0"/>
              </a:rPr>
              <a:t>. </a:t>
            </a:r>
          </a:p>
          <a:p>
            <a:pPr marL="0" indent="0">
              <a:buNone/>
            </a:pPr>
            <a:endParaRPr lang="en-US" sz="1200" dirty="0">
              <a:latin typeface="Georgia" panose="02040502050405020303" pitchFamily="18" charset="0"/>
            </a:endParaRPr>
          </a:p>
          <a:p>
            <a:pPr marL="0" indent="0">
              <a:buNone/>
            </a:pPr>
            <a:r>
              <a:rPr lang="en-US" sz="1200" dirty="0" err="1">
                <a:latin typeface="Georgia" panose="02040502050405020303" pitchFamily="18" charset="0"/>
              </a:rPr>
              <a:t>Sukgasame,Preecha</a:t>
            </a:r>
            <a:r>
              <a:rPr lang="en-US" sz="1200" dirty="0">
                <a:latin typeface="Georgia" panose="02040502050405020303" pitchFamily="18" charset="0"/>
              </a:rPr>
              <a:t>. 2003. </a:t>
            </a:r>
            <a:r>
              <a:rPr lang="th-TH" sz="1600" dirty="0">
                <a:latin typeface="Georgia" panose="02040502050405020303" pitchFamily="18" charset="0"/>
                <a:cs typeface="+mj-cs"/>
              </a:rPr>
              <a:t>การแปรและการเปลี่ยนแปลงทางเสียงในภาษากวย-กู</a:t>
            </a:r>
            <a:r>
              <a:rPr lang="th-TH" sz="1600" dirty="0" err="1">
                <a:latin typeface="Georgia" panose="02040502050405020303" pitchFamily="18" charset="0"/>
                <a:cs typeface="+mj-cs"/>
              </a:rPr>
              <a:t>ย</a:t>
            </a:r>
            <a:r>
              <a:rPr lang="th-TH" sz="1600" dirty="0">
                <a:latin typeface="Georgia" panose="02040502050405020303" pitchFamily="18" charset="0"/>
                <a:cs typeface="+mj-cs"/>
              </a:rPr>
              <a:t>(ส่วย)</a:t>
            </a:r>
            <a:r>
              <a:rPr lang="en-US" sz="1600" dirty="0">
                <a:latin typeface="Georgia" panose="02040502050405020303" pitchFamily="18" charset="0"/>
                <a:cs typeface="+mj-cs"/>
              </a:rPr>
              <a:t> </a:t>
            </a:r>
            <a:r>
              <a:rPr lang="th-TH" sz="1200" dirty="0">
                <a:latin typeface="Georgia" panose="02040502050405020303" pitchFamily="18" charset="0"/>
              </a:rPr>
              <a:t>[</a:t>
            </a:r>
            <a:r>
              <a:rPr lang="en-US" sz="1200" dirty="0">
                <a:latin typeface="Georgia" panose="02040502050405020303" pitchFamily="18" charset="0"/>
              </a:rPr>
              <a:t>Phonological variation and change in Kuai-</a:t>
            </a:r>
            <a:r>
              <a:rPr lang="en-US" sz="1200" dirty="0" err="1">
                <a:latin typeface="Georgia" panose="02040502050405020303" pitchFamily="18" charset="0"/>
              </a:rPr>
              <a:t>Kui</a:t>
            </a:r>
            <a:r>
              <a:rPr lang="en-US" sz="1200" dirty="0">
                <a:latin typeface="Georgia" panose="02040502050405020303" pitchFamily="18" charset="0"/>
              </a:rPr>
              <a:t> (</a:t>
            </a:r>
            <a:r>
              <a:rPr lang="en-US" sz="1200" dirty="0" err="1">
                <a:latin typeface="Georgia" panose="02040502050405020303" pitchFamily="18" charset="0"/>
              </a:rPr>
              <a:t>Suai</a:t>
            </a:r>
            <a:r>
              <a:rPr lang="en-US" sz="1200" dirty="0">
                <a:latin typeface="Georgia" panose="02040502050405020303" pitchFamily="18" charset="0"/>
              </a:rPr>
              <a:t>)]. PhD Dissertation, Chulalongkorn University. </a:t>
            </a:r>
            <a:r>
              <a:rPr lang="en-US" sz="1200" dirty="0">
                <a:latin typeface="Georgia" panose="02040502050405020303" pitchFamily="18" charset="0"/>
                <a:hlinkClick r:id="rId4"/>
              </a:rPr>
              <a:t>http://www.thaithesis.org/detail.php?id=1082547000388</a:t>
            </a:r>
            <a:r>
              <a:rPr lang="en-US" sz="1200" dirty="0">
                <a:latin typeface="Georgia" panose="02040502050405020303" pitchFamily="18" charset="0"/>
              </a:rPr>
              <a:t>.</a:t>
            </a:r>
            <a:endParaRPr lang="th-TH" sz="1200" dirty="0">
              <a:latin typeface="Georgia" panose="02040502050405020303" pitchFamily="18" charset="0"/>
            </a:endParaRPr>
          </a:p>
          <a:p>
            <a:pPr marL="0" indent="0">
              <a:buNone/>
            </a:pPr>
            <a:r>
              <a:rPr lang="en-US" sz="1200" dirty="0">
                <a:latin typeface="Georgia" panose="02040502050405020303" pitchFamily="18" charset="0"/>
              </a:rPr>
              <a:t> </a:t>
            </a:r>
          </a:p>
          <a:p>
            <a:pPr marL="0" indent="0">
              <a:buNone/>
            </a:pPr>
            <a:r>
              <a:rPr lang="en-US" sz="1200" dirty="0">
                <a:latin typeface="Georgia" panose="02040502050405020303" pitchFamily="18" charset="0"/>
              </a:rPr>
              <a:t>Thomason, Sarah G. 2001. Language contact. Edinburgh: Edinburgh University Press Ltd. </a:t>
            </a:r>
            <a:endParaRPr lang="th-TH" sz="1200" dirty="0">
              <a:latin typeface="Georgia" panose="02040502050405020303" pitchFamily="18" charset="0"/>
            </a:endParaRPr>
          </a:p>
          <a:p>
            <a:pPr marL="0" indent="0">
              <a:buNone/>
            </a:pPr>
            <a:endParaRPr lang="th-TH" sz="1200" dirty="0">
              <a:latin typeface="Georgia" panose="02040502050405020303" pitchFamily="18" charset="0"/>
            </a:endParaRPr>
          </a:p>
          <a:p>
            <a:pPr marL="0" indent="0">
              <a:buNone/>
            </a:pPr>
            <a:r>
              <a:rPr lang="en-US" sz="1300" dirty="0">
                <a:latin typeface="Georgia" panose="02040502050405020303" pitchFamily="18" charset="0"/>
              </a:rPr>
              <a:t>Van Rossum, G. &amp; Drake, F. L. (2009). Python 3 reference manual. Scotts Valley, CA: CreateSpace. </a:t>
            </a:r>
            <a:r>
              <a:rPr lang="en-US" sz="1300" dirty="0">
                <a:latin typeface="Georgia" panose="02040502050405020303" pitchFamily="18" charset="0"/>
                <a:hlinkClick r:id="rId5"/>
              </a:rPr>
              <a:t>https://dl.acm.org/doi/book/10.5555/1593511</a:t>
            </a:r>
            <a:r>
              <a:rPr lang="en-US" sz="1300" dirty="0">
                <a:latin typeface="Georgia" panose="02040502050405020303" pitchFamily="18" charset="0"/>
              </a:rPr>
              <a:t>.</a:t>
            </a:r>
            <a:r>
              <a:rPr lang="th-TH" sz="1300" dirty="0">
                <a:latin typeface="Georgia" panose="02040502050405020303" pitchFamily="18" charset="0"/>
              </a:rPr>
              <a:t> </a:t>
            </a:r>
            <a:endParaRPr lang="en-US" sz="1300" dirty="0">
              <a:latin typeface="Georgia" panose="02040502050405020303" pitchFamily="18" charset="0"/>
            </a:endParaRPr>
          </a:p>
        </p:txBody>
      </p:sp>
    </p:spTree>
    <p:extLst>
      <p:ext uri="{BB962C8B-B14F-4D97-AF65-F5344CB8AC3E}">
        <p14:creationId xmlns:p14="http://schemas.microsoft.com/office/powerpoint/2010/main" val="30817397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Language contact, bilingualism, &amp; change</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143840"/>
          </a:xfrm>
        </p:spPr>
        <p:txBody>
          <a:bodyPr>
            <a:normAutofit/>
          </a:bodyPr>
          <a:lstStyle/>
          <a:p>
            <a:pPr algn="just">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Macro-Level: Convergence of areal features</a:t>
            </a:r>
          </a:p>
          <a:p>
            <a:pPr lvl="1"/>
            <a:r>
              <a:rPr lang="en-US" dirty="0">
                <a:latin typeface="Georgia" panose="02040502050405020303" pitchFamily="18" charset="0"/>
                <a:ea typeface="Linux Libertine O" panose="02000503000000000000" pitchFamily="2" charset="0"/>
                <a:cs typeface="Linux Libertine O" panose="02000503000000000000" pitchFamily="2" charset="0"/>
              </a:rPr>
              <a:t>Bilingualism in language contact can lead to structural change </a:t>
            </a:r>
            <a:r>
              <a:rPr lang="en-US" sz="1600" dirty="0">
                <a:latin typeface="Georgia" panose="02040502050405020303" pitchFamily="18" charset="0"/>
                <a:ea typeface="Linux Libertine O" panose="02000503000000000000" pitchFamily="2" charset="0"/>
                <a:cs typeface="Linux Libertine O" panose="02000503000000000000" pitchFamily="2" charset="0"/>
              </a:rPr>
              <a:t>(Thomason 2001)</a:t>
            </a:r>
          </a:p>
          <a:p>
            <a:pPr lvl="1"/>
            <a:r>
              <a:rPr lang="en-US" dirty="0">
                <a:latin typeface="Georgia" panose="02040502050405020303" pitchFamily="18" charset="0"/>
                <a:ea typeface="Linux Libertine O" panose="02000503000000000000" pitchFamily="2" charset="0"/>
                <a:cs typeface="Linux Libertine O" panose="02000503000000000000" pitchFamily="2" charset="0"/>
              </a:rPr>
              <a:t>Spread of tonogenesis in Mainland Southeast Asia suggested to involve extensive bilingualism </a:t>
            </a:r>
            <a:r>
              <a:rPr lang="en-US" sz="1600" dirty="0">
                <a:latin typeface="Georgia" panose="02040502050405020303" pitchFamily="18" charset="0"/>
                <a:ea typeface="Linux Libertine O" panose="02000503000000000000" pitchFamily="2" charset="0"/>
                <a:cs typeface="Linux Libertine O" panose="02000503000000000000" pitchFamily="2" charset="0"/>
              </a:rPr>
              <a:t>(</a:t>
            </a:r>
            <a:r>
              <a:rPr lang="en-US" sz="1600" dirty="0" err="1">
                <a:latin typeface="Georgia" panose="02040502050405020303" pitchFamily="18" charset="0"/>
                <a:ea typeface="Linux Libertine O" panose="02000503000000000000" pitchFamily="2" charset="0"/>
                <a:cs typeface="Linux Libertine O" panose="02000503000000000000" pitchFamily="2" charset="0"/>
              </a:rPr>
              <a:t>Matisoff</a:t>
            </a:r>
            <a:r>
              <a:rPr lang="en-US" sz="1600" dirty="0">
                <a:latin typeface="Georgia" panose="02040502050405020303" pitchFamily="18" charset="0"/>
                <a:ea typeface="Linux Libertine O" panose="02000503000000000000" pitchFamily="2" charset="0"/>
                <a:cs typeface="Linux Libertine O" panose="02000503000000000000" pitchFamily="2" charset="0"/>
              </a:rPr>
              <a:t> 2001)</a:t>
            </a: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endParaRPr lang="en-US" dirty="0">
              <a:latin typeface="Georgia" panose="02040502050405020303" pitchFamily="18" charset="0"/>
              <a:ea typeface="Linux Libertine O" panose="02000503000000000000" pitchFamily="2" charset="0"/>
              <a:cs typeface="Linux Libertine O" panose="02000503000000000000" pitchFamily="2" charset="0"/>
            </a:endParaRPr>
          </a:p>
          <a:p>
            <a:r>
              <a:rPr lang="en-US" dirty="0">
                <a:latin typeface="Georgia" panose="02040502050405020303" pitchFamily="18" charset="0"/>
                <a:ea typeface="Linux Libertine O" panose="02000503000000000000" pitchFamily="2" charset="0"/>
                <a:cs typeface="Linux Libertine O" panose="02000503000000000000" pitchFamily="2" charset="0"/>
              </a:rPr>
              <a:t>Micro-Level: Cues and Contrast</a:t>
            </a:r>
          </a:p>
          <a:p>
            <a:pPr lvl="1"/>
            <a:r>
              <a:rPr lang="en-US" dirty="0">
                <a:latin typeface="Georgia" panose="02040502050405020303" pitchFamily="18" charset="0"/>
                <a:ea typeface="Linux Libertine O" panose="02000503000000000000" pitchFamily="2" charset="0"/>
                <a:cs typeface="Linux Libertine O" panose="02000503000000000000" pitchFamily="2" charset="0"/>
              </a:rPr>
              <a:t>Bilingual &amp; monolingual cue usage differ </a:t>
            </a:r>
            <a:r>
              <a:rPr lang="en-US" sz="1600" dirty="0">
                <a:latin typeface="Georgia" panose="02040502050405020303" pitchFamily="18" charset="0"/>
                <a:ea typeface="Linux Libertine O" panose="02000503000000000000" pitchFamily="2" charset="0"/>
                <a:cs typeface="Linux Libertine O" panose="02000503000000000000" pitchFamily="2" charset="0"/>
              </a:rPr>
              <a:t>(Llanos et al. 2013, Schertz et al. 2015)</a:t>
            </a:r>
          </a:p>
          <a:p>
            <a:pPr lvl="1"/>
            <a:r>
              <a:rPr lang="en-US" dirty="0">
                <a:latin typeface="Georgia" panose="02040502050405020303" pitchFamily="18" charset="0"/>
                <a:ea typeface="Linux Libertine O" panose="02000503000000000000" pitchFamily="2" charset="0"/>
                <a:cs typeface="Linux Libertine O" panose="02000503000000000000" pitchFamily="2" charset="0"/>
              </a:rPr>
              <a:t>Drift of L1 categories even when input ambient </a:t>
            </a:r>
            <a:r>
              <a:rPr lang="en-US" sz="1600" dirty="0">
                <a:latin typeface="Georgia" panose="02040502050405020303" pitchFamily="18" charset="0"/>
                <a:ea typeface="Linux Libertine O" panose="02000503000000000000" pitchFamily="2" charset="0"/>
                <a:cs typeface="Linux Libertine O" panose="02000503000000000000" pitchFamily="2" charset="0"/>
              </a:rPr>
              <a:t>(Chang 2019)</a:t>
            </a:r>
          </a:p>
        </p:txBody>
      </p:sp>
    </p:spTree>
    <p:extLst>
      <p:ext uri="{BB962C8B-B14F-4D97-AF65-F5344CB8AC3E}">
        <p14:creationId xmlns:p14="http://schemas.microsoft.com/office/powerpoint/2010/main" val="1034751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Cue weighting and pitch</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2"/>
            <a:ext cx="7740650" cy="5063537"/>
          </a:xfrm>
        </p:spPr>
        <p:txBody>
          <a:bodyPr>
            <a:normAutofit/>
          </a:bodyPr>
          <a:lstStyle/>
          <a:p>
            <a:pPr>
              <a:buFont typeface="Arial" panose="020B0604020202020204" pitchFamily="34" charset="0"/>
              <a:buChar char="•"/>
            </a:pPr>
            <a:r>
              <a:rPr lang="en-US" sz="2000" dirty="0">
                <a:latin typeface="Georgia" panose="02040502050405020303" pitchFamily="18" charset="0"/>
                <a:ea typeface="Linux Libertine O" panose="02000503000000000000" pitchFamily="2" charset="0"/>
                <a:cs typeface="Linux Libertine O" panose="02000503000000000000" pitchFamily="2" charset="0"/>
              </a:rPr>
              <a:t>Register contrast relatively common in Mainland Southeast Asia</a:t>
            </a:r>
          </a:p>
          <a:p>
            <a:endParaRPr lang="en-US" sz="2000" dirty="0">
              <a:latin typeface="Georgia" panose="02040502050405020303" pitchFamily="18" charset="0"/>
              <a:ea typeface="Linux Libertine O" panose="02000503000000000000" pitchFamily="2" charset="0"/>
              <a:cs typeface="Linux Libertine O" panose="02000503000000000000" pitchFamily="2" charset="0"/>
            </a:endParaRPr>
          </a:p>
          <a:p>
            <a:endParaRPr lang="en-US" sz="2000"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sz="2000"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sz="2000"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sz="2000" dirty="0">
                <a:latin typeface="Georgia" panose="02040502050405020303" pitchFamily="18" charset="0"/>
                <a:ea typeface="Linux Libertine O" panose="02000503000000000000" pitchFamily="2" charset="0"/>
                <a:cs typeface="Linux Libertine O" panose="02000503000000000000" pitchFamily="2" charset="0"/>
              </a:rPr>
              <a:t>Tonogenesis: f0 becomes primary cue in contrast </a:t>
            </a:r>
            <a:br>
              <a:rPr lang="en-US" sz="2000" dirty="0">
                <a:latin typeface="Georgia" panose="02040502050405020303" pitchFamily="18" charset="0"/>
                <a:ea typeface="Linux Libertine O" panose="02000503000000000000" pitchFamily="2" charset="0"/>
                <a:cs typeface="Linux Libertine O" panose="02000503000000000000" pitchFamily="2" charset="0"/>
              </a:rPr>
            </a:br>
            <a:r>
              <a:rPr lang="en-US" sz="1700" dirty="0">
                <a:latin typeface="Georgia" panose="02040502050405020303" pitchFamily="18" charset="0"/>
                <a:ea typeface="Linux Libertine O" panose="02000503000000000000" pitchFamily="2" charset="0"/>
                <a:cs typeface="Linux Libertine O" panose="02000503000000000000" pitchFamily="2" charset="0"/>
              </a:rPr>
              <a:t>(Kang 2014, Coetzee et al. 2018)</a:t>
            </a:r>
          </a:p>
          <a:p>
            <a:r>
              <a:rPr lang="en-US" sz="2000" dirty="0">
                <a:latin typeface="Georgia" panose="02040502050405020303" pitchFamily="18" charset="0"/>
                <a:ea typeface="Linux Libertine O" panose="02000503000000000000" pitchFamily="2" charset="0"/>
                <a:cs typeface="Linux Libertine O" panose="02000503000000000000" pitchFamily="2" charset="0"/>
              </a:rPr>
              <a:t>Cross-pollination of cue usage across languages in same speaker </a:t>
            </a:r>
            <a:r>
              <a:rPr lang="en-US" sz="1700" dirty="0">
                <a:latin typeface="Georgia" panose="02040502050405020303" pitchFamily="18" charset="0"/>
                <a:ea typeface="Linux Libertine O" panose="02000503000000000000" pitchFamily="2" charset="0"/>
                <a:cs typeface="Linux Libertine O" panose="02000503000000000000" pitchFamily="2" charset="0"/>
              </a:rPr>
              <a:t>(Llanos et al. 2013, Schertz et al. 2015)</a:t>
            </a:r>
            <a:br>
              <a:rPr lang="en-US" sz="1700" dirty="0">
                <a:latin typeface="Georgia" panose="02040502050405020303" pitchFamily="18" charset="0"/>
                <a:ea typeface="Linux Libertine O" panose="02000503000000000000" pitchFamily="2" charset="0"/>
                <a:cs typeface="Linux Libertine O" panose="02000503000000000000" pitchFamily="2" charset="0"/>
              </a:rPr>
            </a:br>
            <a:endParaRPr lang="en-US" sz="2000" b="1" dirty="0">
              <a:latin typeface="Georgia" panose="02040502050405020303" pitchFamily="18" charset="0"/>
              <a:ea typeface="Linux Libertine O" panose="02000503000000000000" pitchFamily="2" charset="0"/>
              <a:cs typeface="Linux Libertine O" panose="02000503000000000000" pitchFamily="2" charset="0"/>
            </a:endParaRPr>
          </a:p>
          <a:p>
            <a:pPr marL="0" indent="0">
              <a:buNone/>
            </a:pPr>
            <a:r>
              <a:rPr lang="en-US" sz="2000" b="1" dirty="0">
                <a:latin typeface="Georgia" panose="02040502050405020303" pitchFamily="18" charset="0"/>
                <a:ea typeface="Linux Libertine O" panose="02000503000000000000" pitchFamily="2" charset="0"/>
                <a:cs typeface="Linux Libertine O" panose="02000503000000000000" pitchFamily="2" charset="0"/>
              </a:rPr>
              <a:t>Questions for this study</a:t>
            </a:r>
          </a:p>
          <a:p>
            <a:pPr marL="457200" indent="-457200">
              <a:buAutoNum type="arabicParenR"/>
            </a:pPr>
            <a:r>
              <a:rPr lang="en-US" sz="2000" dirty="0">
                <a:latin typeface="Georgia" panose="02040502050405020303" pitchFamily="18" charset="0"/>
                <a:ea typeface="Linux Libertine O" panose="02000503000000000000" pitchFamily="2" charset="0"/>
                <a:cs typeface="Linux Libertine O" panose="02000503000000000000" pitchFamily="2" charset="0"/>
              </a:rPr>
              <a:t>To what extent does bilingualism play a role in sound change?</a:t>
            </a:r>
          </a:p>
          <a:p>
            <a:pPr marL="457200" indent="-457200">
              <a:buAutoNum type="arabicParenR"/>
            </a:pPr>
            <a:r>
              <a:rPr lang="en-US" sz="2000" dirty="0">
                <a:latin typeface="Georgia" panose="02040502050405020303" pitchFamily="18" charset="0"/>
                <a:ea typeface="Linux Libertine O" panose="02000503000000000000" pitchFamily="2" charset="0"/>
                <a:cs typeface="Linux Libertine O" panose="02000503000000000000" pitchFamily="2" charset="0"/>
              </a:rPr>
              <a:t>Does language usage/ability affect extent of cross-pollination?</a:t>
            </a:r>
          </a:p>
        </p:txBody>
      </p:sp>
      <p:graphicFrame>
        <p:nvGraphicFramePr>
          <p:cNvPr id="10" name="Table 10">
            <a:extLst>
              <a:ext uri="{FF2B5EF4-FFF2-40B4-BE49-F238E27FC236}">
                <a16:creationId xmlns:a16="http://schemas.microsoft.com/office/drawing/2014/main" id="{C24BEF25-8430-3646-813E-532FCD9F7B99}"/>
              </a:ext>
            </a:extLst>
          </p:cNvPr>
          <p:cNvGraphicFramePr>
            <a:graphicFrameLocks noGrp="1"/>
          </p:cNvGraphicFramePr>
          <p:nvPr>
            <p:extLst>
              <p:ext uri="{D42A27DB-BD31-4B8C-83A1-F6EECF244321}">
                <p14:modId xmlns:p14="http://schemas.microsoft.com/office/powerpoint/2010/main" val="3645820283"/>
              </p:ext>
            </p:extLst>
          </p:nvPr>
        </p:nvGraphicFramePr>
        <p:xfrm>
          <a:off x="1411288" y="1654105"/>
          <a:ext cx="5857876" cy="1188720"/>
        </p:xfrm>
        <a:graphic>
          <a:graphicData uri="http://schemas.openxmlformats.org/drawingml/2006/table">
            <a:tbl>
              <a:tblPr firstRow="1" bandRow="1">
                <a:tableStyleId>{5C22544A-7EE6-4342-B048-85BDC9FD1C3A}</a:tableStyleId>
              </a:tblPr>
              <a:tblGrid>
                <a:gridCol w="1543051">
                  <a:extLst>
                    <a:ext uri="{9D8B030D-6E8A-4147-A177-3AD203B41FA5}">
                      <a16:colId xmlns:a16="http://schemas.microsoft.com/office/drawing/2014/main" val="150142827"/>
                    </a:ext>
                  </a:extLst>
                </a:gridCol>
                <a:gridCol w="2235993">
                  <a:extLst>
                    <a:ext uri="{9D8B030D-6E8A-4147-A177-3AD203B41FA5}">
                      <a16:colId xmlns:a16="http://schemas.microsoft.com/office/drawing/2014/main" val="101656022"/>
                    </a:ext>
                  </a:extLst>
                </a:gridCol>
                <a:gridCol w="1035844">
                  <a:extLst>
                    <a:ext uri="{9D8B030D-6E8A-4147-A177-3AD203B41FA5}">
                      <a16:colId xmlns:a16="http://schemas.microsoft.com/office/drawing/2014/main" val="338114794"/>
                    </a:ext>
                  </a:extLst>
                </a:gridCol>
                <a:gridCol w="1042988">
                  <a:extLst>
                    <a:ext uri="{9D8B030D-6E8A-4147-A177-3AD203B41FA5}">
                      <a16:colId xmlns:a16="http://schemas.microsoft.com/office/drawing/2014/main" val="4137320846"/>
                    </a:ext>
                  </a:extLst>
                </a:gridCol>
              </a:tblGrid>
              <a:tr h="370840">
                <a:tc>
                  <a:txBody>
                    <a:bodyPr/>
                    <a:lstStyle/>
                    <a:p>
                      <a:r>
                        <a:rPr lang="en-US" sz="2000" dirty="0">
                          <a:latin typeface="Georgia" panose="02040502050405020303" pitchFamily="18" charset="0"/>
                        </a:rPr>
                        <a:t>Register</a:t>
                      </a:r>
                    </a:p>
                  </a:txBody>
                  <a:tcPr/>
                </a:tc>
                <a:tc>
                  <a:txBody>
                    <a:bodyPr/>
                    <a:lstStyle/>
                    <a:p>
                      <a:r>
                        <a:rPr lang="en-US" sz="2000" dirty="0">
                          <a:latin typeface="Georgia" panose="02040502050405020303" pitchFamily="18" charset="0"/>
                        </a:rPr>
                        <a:t>Voice quality</a:t>
                      </a:r>
                    </a:p>
                  </a:txBody>
                  <a:tcPr/>
                </a:tc>
                <a:tc>
                  <a:txBody>
                    <a:bodyPr/>
                    <a:lstStyle/>
                    <a:p>
                      <a:r>
                        <a:rPr lang="en-US" sz="2000" dirty="0">
                          <a:latin typeface="Georgia" panose="02040502050405020303" pitchFamily="18" charset="0"/>
                        </a:rPr>
                        <a:t>f0</a:t>
                      </a:r>
                    </a:p>
                  </a:txBody>
                  <a:tcPr/>
                </a:tc>
                <a:tc>
                  <a:txBody>
                    <a:bodyPr/>
                    <a:lstStyle/>
                    <a:p>
                      <a:r>
                        <a:rPr lang="en-US" sz="2000" dirty="0">
                          <a:latin typeface="Georgia" panose="02040502050405020303" pitchFamily="18" charset="0"/>
                        </a:rPr>
                        <a:t>F1</a:t>
                      </a:r>
                    </a:p>
                  </a:txBody>
                  <a:tcPr/>
                </a:tc>
                <a:extLst>
                  <a:ext uri="{0D108BD9-81ED-4DB2-BD59-A6C34878D82A}">
                    <a16:rowId xmlns:a16="http://schemas.microsoft.com/office/drawing/2014/main" val="3492443087"/>
                  </a:ext>
                </a:extLst>
              </a:tr>
              <a:tr h="370840">
                <a:tc>
                  <a:txBody>
                    <a:bodyPr/>
                    <a:lstStyle/>
                    <a:p>
                      <a:r>
                        <a:rPr lang="en-US" sz="2000" dirty="0">
                          <a:latin typeface="Georgia" panose="02040502050405020303" pitchFamily="18" charset="0"/>
                        </a:rPr>
                        <a:t>high</a:t>
                      </a:r>
                    </a:p>
                  </a:txBody>
                  <a:tcPr/>
                </a:tc>
                <a:tc>
                  <a:txBody>
                    <a:bodyPr/>
                    <a:lstStyle/>
                    <a:p>
                      <a:r>
                        <a:rPr lang="en-US" sz="2000" dirty="0">
                          <a:latin typeface="Georgia" panose="02040502050405020303" pitchFamily="18" charset="0"/>
                        </a:rPr>
                        <a:t>modal</a:t>
                      </a:r>
                    </a:p>
                  </a:txBody>
                  <a:tcPr/>
                </a:tc>
                <a:tc>
                  <a:txBody>
                    <a:bodyPr/>
                    <a:lstStyle/>
                    <a:p>
                      <a:r>
                        <a:rPr lang="en-US" sz="2000" dirty="0">
                          <a:latin typeface="Georgia" panose="02040502050405020303" pitchFamily="18" charset="0"/>
                        </a:rPr>
                        <a:t>higher</a:t>
                      </a:r>
                    </a:p>
                  </a:txBody>
                  <a:tcPr/>
                </a:tc>
                <a:tc>
                  <a:txBody>
                    <a:bodyPr/>
                    <a:lstStyle/>
                    <a:p>
                      <a:r>
                        <a:rPr lang="en-US" sz="2000" dirty="0">
                          <a:latin typeface="Georgia" panose="02040502050405020303" pitchFamily="18" charset="0"/>
                        </a:rPr>
                        <a:t>higher</a:t>
                      </a:r>
                    </a:p>
                  </a:txBody>
                  <a:tcPr/>
                </a:tc>
                <a:extLst>
                  <a:ext uri="{0D108BD9-81ED-4DB2-BD59-A6C34878D82A}">
                    <a16:rowId xmlns:a16="http://schemas.microsoft.com/office/drawing/2014/main" val="30337588"/>
                  </a:ext>
                </a:extLst>
              </a:tr>
              <a:tr h="370840">
                <a:tc>
                  <a:txBody>
                    <a:bodyPr/>
                    <a:lstStyle/>
                    <a:p>
                      <a:r>
                        <a:rPr lang="en-US" sz="2000" dirty="0">
                          <a:latin typeface="Georgia" panose="02040502050405020303" pitchFamily="18" charset="0"/>
                        </a:rPr>
                        <a:t>low</a:t>
                      </a:r>
                    </a:p>
                  </a:txBody>
                  <a:tcPr/>
                </a:tc>
                <a:tc>
                  <a:txBody>
                    <a:bodyPr/>
                    <a:lstStyle/>
                    <a:p>
                      <a:r>
                        <a:rPr lang="en-US" sz="2000" dirty="0">
                          <a:latin typeface="Georgia" panose="02040502050405020303" pitchFamily="18" charset="0"/>
                        </a:rPr>
                        <a:t>breathy</a:t>
                      </a:r>
                    </a:p>
                  </a:txBody>
                  <a:tcPr/>
                </a:tc>
                <a:tc>
                  <a:txBody>
                    <a:bodyPr/>
                    <a:lstStyle/>
                    <a:p>
                      <a:r>
                        <a:rPr lang="en-US" sz="2000" dirty="0">
                          <a:latin typeface="Georgia" panose="02040502050405020303" pitchFamily="18" charset="0"/>
                        </a:rPr>
                        <a:t>lower</a:t>
                      </a:r>
                    </a:p>
                  </a:txBody>
                  <a:tcPr/>
                </a:tc>
                <a:tc>
                  <a:txBody>
                    <a:bodyPr/>
                    <a:lstStyle/>
                    <a:p>
                      <a:r>
                        <a:rPr lang="en-US" sz="2000" dirty="0">
                          <a:latin typeface="Georgia" panose="02040502050405020303" pitchFamily="18" charset="0"/>
                        </a:rPr>
                        <a:t>lower</a:t>
                      </a:r>
                    </a:p>
                  </a:txBody>
                  <a:tcPr/>
                </a:tc>
                <a:extLst>
                  <a:ext uri="{0D108BD9-81ED-4DB2-BD59-A6C34878D82A}">
                    <a16:rowId xmlns:a16="http://schemas.microsoft.com/office/drawing/2014/main" val="1367739924"/>
                  </a:ext>
                </a:extLst>
              </a:tr>
            </a:tbl>
          </a:graphicData>
        </a:graphic>
      </p:graphicFrame>
    </p:spTree>
    <p:extLst>
      <p:ext uri="{BB962C8B-B14F-4D97-AF65-F5344CB8AC3E}">
        <p14:creationId xmlns:p14="http://schemas.microsoft.com/office/powerpoint/2010/main" val="2980483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2800" dirty="0"/>
              <a:t>Cue weighting &amp; tone (based on Maran 1973)</a:t>
            </a:r>
            <a:endParaRPr lang="en-US" sz="3200" dirty="0"/>
          </a:p>
        </p:txBody>
      </p:sp>
      <p:pic>
        <p:nvPicPr>
          <p:cNvPr id="21" name="Picture 20">
            <a:extLst>
              <a:ext uri="{FF2B5EF4-FFF2-40B4-BE49-F238E27FC236}">
                <a16:creationId xmlns:a16="http://schemas.microsoft.com/office/drawing/2014/main" id="{865CAAD6-1ED9-F84D-8218-9794FEA403CF}"/>
              </a:ext>
            </a:extLst>
          </p:cNvPr>
          <p:cNvPicPr>
            <a:picLocks noChangeAspect="1"/>
          </p:cNvPicPr>
          <p:nvPr/>
        </p:nvPicPr>
        <p:blipFill>
          <a:blip r:embed="rId2"/>
          <a:stretch>
            <a:fillRect/>
          </a:stretch>
        </p:blipFill>
        <p:spPr>
          <a:xfrm>
            <a:off x="457201" y="1545772"/>
            <a:ext cx="2743200" cy="2743200"/>
          </a:xfrm>
          <a:prstGeom prst="rect">
            <a:avLst/>
          </a:prstGeom>
        </p:spPr>
      </p:pic>
      <p:pic>
        <p:nvPicPr>
          <p:cNvPr id="23" name="Picture 22" descr="Diagram&#10;&#10;Description automatically generated">
            <a:extLst>
              <a:ext uri="{FF2B5EF4-FFF2-40B4-BE49-F238E27FC236}">
                <a16:creationId xmlns:a16="http://schemas.microsoft.com/office/drawing/2014/main" id="{8C6179E0-D473-FE4C-B2ED-1F64C6EC44E9}"/>
              </a:ext>
            </a:extLst>
          </p:cNvPr>
          <p:cNvPicPr>
            <a:picLocks noChangeAspect="1"/>
          </p:cNvPicPr>
          <p:nvPr/>
        </p:nvPicPr>
        <p:blipFill>
          <a:blip r:embed="rId3"/>
          <a:stretch>
            <a:fillRect/>
          </a:stretch>
        </p:blipFill>
        <p:spPr>
          <a:xfrm>
            <a:off x="3061654" y="915182"/>
            <a:ext cx="2743200" cy="2743200"/>
          </a:xfrm>
          <a:prstGeom prst="rect">
            <a:avLst/>
          </a:prstGeom>
        </p:spPr>
      </p:pic>
      <p:pic>
        <p:nvPicPr>
          <p:cNvPr id="25" name="Picture 24" descr="Chart&#10;&#10;Description automatically generated">
            <a:extLst>
              <a:ext uri="{FF2B5EF4-FFF2-40B4-BE49-F238E27FC236}">
                <a16:creationId xmlns:a16="http://schemas.microsoft.com/office/drawing/2014/main" id="{E0AF1662-C397-5F44-A4F1-DF0AD108CB68}"/>
              </a:ext>
            </a:extLst>
          </p:cNvPr>
          <p:cNvPicPr>
            <a:picLocks noChangeAspect="1"/>
          </p:cNvPicPr>
          <p:nvPr/>
        </p:nvPicPr>
        <p:blipFill>
          <a:blip r:embed="rId4"/>
          <a:stretch>
            <a:fillRect/>
          </a:stretch>
        </p:blipFill>
        <p:spPr>
          <a:xfrm>
            <a:off x="3159034" y="3405463"/>
            <a:ext cx="2743200" cy="2743200"/>
          </a:xfrm>
          <a:prstGeom prst="rect">
            <a:avLst/>
          </a:prstGeom>
        </p:spPr>
      </p:pic>
      <p:pic>
        <p:nvPicPr>
          <p:cNvPr id="27" name="Picture 26" descr="Chart&#10;&#10;Description automatically generated with low confidence">
            <a:extLst>
              <a:ext uri="{FF2B5EF4-FFF2-40B4-BE49-F238E27FC236}">
                <a16:creationId xmlns:a16="http://schemas.microsoft.com/office/drawing/2014/main" id="{943774D0-3517-3346-B9B4-9F4999A298A7}"/>
              </a:ext>
            </a:extLst>
          </p:cNvPr>
          <p:cNvPicPr>
            <a:picLocks noChangeAspect="1"/>
          </p:cNvPicPr>
          <p:nvPr/>
        </p:nvPicPr>
        <p:blipFill>
          <a:blip r:embed="rId5"/>
          <a:stretch>
            <a:fillRect/>
          </a:stretch>
        </p:blipFill>
        <p:spPr>
          <a:xfrm>
            <a:off x="5666106" y="1545772"/>
            <a:ext cx="2743200" cy="2743200"/>
          </a:xfrm>
          <a:prstGeom prst="rect">
            <a:avLst/>
          </a:prstGeom>
        </p:spPr>
      </p:pic>
      <p:sp>
        <p:nvSpPr>
          <p:cNvPr id="28" name="TextBox 27">
            <a:extLst>
              <a:ext uri="{FF2B5EF4-FFF2-40B4-BE49-F238E27FC236}">
                <a16:creationId xmlns:a16="http://schemas.microsoft.com/office/drawing/2014/main" id="{254FF801-584F-F34A-98D5-E7813B00D1E6}"/>
              </a:ext>
            </a:extLst>
          </p:cNvPr>
          <p:cNvSpPr txBox="1"/>
          <p:nvPr/>
        </p:nvSpPr>
        <p:spPr>
          <a:xfrm>
            <a:off x="734694" y="1545772"/>
            <a:ext cx="2242922" cy="369332"/>
          </a:xfrm>
          <a:prstGeom prst="rect">
            <a:avLst/>
          </a:prstGeom>
          <a:noFill/>
        </p:spPr>
        <p:txBody>
          <a:bodyPr wrap="none" rtlCol="0">
            <a:spAutoFit/>
          </a:bodyPr>
          <a:lstStyle/>
          <a:p>
            <a:r>
              <a:rPr lang="en-US" dirty="0">
                <a:solidFill>
                  <a:srgbClr val="2D627F"/>
                </a:solidFill>
                <a:latin typeface="Georgia" panose="02040502050405020303" pitchFamily="18" charset="0"/>
              </a:rPr>
              <a:t>Stage 1: VQ contrast</a:t>
            </a:r>
          </a:p>
        </p:txBody>
      </p:sp>
      <p:sp>
        <p:nvSpPr>
          <p:cNvPr id="29" name="TextBox 28">
            <a:extLst>
              <a:ext uri="{FF2B5EF4-FFF2-40B4-BE49-F238E27FC236}">
                <a16:creationId xmlns:a16="http://schemas.microsoft.com/office/drawing/2014/main" id="{72ECFA12-9E58-364D-BB7E-AD401BB9A047}"/>
              </a:ext>
            </a:extLst>
          </p:cNvPr>
          <p:cNvSpPr txBox="1"/>
          <p:nvPr/>
        </p:nvSpPr>
        <p:spPr>
          <a:xfrm>
            <a:off x="3171026" y="3401294"/>
            <a:ext cx="2656496" cy="369332"/>
          </a:xfrm>
          <a:prstGeom prst="rect">
            <a:avLst/>
          </a:prstGeom>
          <a:noFill/>
        </p:spPr>
        <p:txBody>
          <a:bodyPr wrap="none" rtlCol="0">
            <a:spAutoFit/>
          </a:bodyPr>
          <a:lstStyle/>
          <a:p>
            <a:r>
              <a:rPr lang="en-US" dirty="0">
                <a:solidFill>
                  <a:srgbClr val="2D627F"/>
                </a:solidFill>
                <a:latin typeface="Georgia" panose="02040502050405020303" pitchFamily="18" charset="0"/>
              </a:rPr>
              <a:t>Stage 2b: VQ weakening</a:t>
            </a:r>
          </a:p>
        </p:txBody>
      </p:sp>
      <p:sp>
        <p:nvSpPr>
          <p:cNvPr id="30" name="TextBox 29">
            <a:extLst>
              <a:ext uri="{FF2B5EF4-FFF2-40B4-BE49-F238E27FC236}">
                <a16:creationId xmlns:a16="http://schemas.microsoft.com/office/drawing/2014/main" id="{4DF6A05F-32F5-E349-B8AC-EBC7F915AA3A}"/>
              </a:ext>
            </a:extLst>
          </p:cNvPr>
          <p:cNvSpPr txBox="1"/>
          <p:nvPr/>
        </p:nvSpPr>
        <p:spPr>
          <a:xfrm>
            <a:off x="3074216" y="915182"/>
            <a:ext cx="2828018" cy="369332"/>
          </a:xfrm>
          <a:prstGeom prst="rect">
            <a:avLst/>
          </a:prstGeom>
          <a:noFill/>
        </p:spPr>
        <p:txBody>
          <a:bodyPr wrap="none" rtlCol="0">
            <a:spAutoFit/>
          </a:bodyPr>
          <a:lstStyle/>
          <a:p>
            <a:r>
              <a:rPr lang="en-US" dirty="0">
                <a:solidFill>
                  <a:srgbClr val="2D627F"/>
                </a:solidFill>
                <a:latin typeface="Georgia" panose="02040502050405020303" pitchFamily="18" charset="0"/>
              </a:rPr>
              <a:t>Stage 2a: f0 enhancement</a:t>
            </a:r>
          </a:p>
        </p:txBody>
      </p:sp>
      <p:sp>
        <p:nvSpPr>
          <p:cNvPr id="31" name="TextBox 30">
            <a:extLst>
              <a:ext uri="{FF2B5EF4-FFF2-40B4-BE49-F238E27FC236}">
                <a16:creationId xmlns:a16="http://schemas.microsoft.com/office/drawing/2014/main" id="{707344E6-A1F9-AA45-B6B8-D080464DC05F}"/>
              </a:ext>
            </a:extLst>
          </p:cNvPr>
          <p:cNvSpPr txBox="1"/>
          <p:nvPr/>
        </p:nvSpPr>
        <p:spPr>
          <a:xfrm>
            <a:off x="5894604" y="1545772"/>
            <a:ext cx="2161169" cy="369332"/>
          </a:xfrm>
          <a:prstGeom prst="rect">
            <a:avLst/>
          </a:prstGeom>
          <a:noFill/>
        </p:spPr>
        <p:txBody>
          <a:bodyPr wrap="none" rtlCol="0">
            <a:spAutoFit/>
          </a:bodyPr>
          <a:lstStyle/>
          <a:p>
            <a:r>
              <a:rPr lang="en-US" dirty="0">
                <a:solidFill>
                  <a:srgbClr val="2D627F"/>
                </a:solidFill>
                <a:latin typeface="Georgia" panose="02040502050405020303" pitchFamily="18" charset="0"/>
              </a:rPr>
              <a:t>Stage 3: f0 contrast</a:t>
            </a:r>
          </a:p>
        </p:txBody>
      </p:sp>
      <p:cxnSp>
        <p:nvCxnSpPr>
          <p:cNvPr id="33" name="Straight Arrow Connector 32">
            <a:extLst>
              <a:ext uri="{FF2B5EF4-FFF2-40B4-BE49-F238E27FC236}">
                <a16:creationId xmlns:a16="http://schemas.microsoft.com/office/drawing/2014/main" id="{B42B7513-5FBE-B145-9168-49AA59DA1B3D}"/>
              </a:ext>
            </a:extLst>
          </p:cNvPr>
          <p:cNvCxnSpPr/>
          <p:nvPr/>
        </p:nvCxnSpPr>
        <p:spPr>
          <a:xfrm>
            <a:off x="1547446" y="2785403"/>
            <a:ext cx="0" cy="64359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4" name="Straight Arrow Connector 33">
            <a:extLst>
              <a:ext uri="{FF2B5EF4-FFF2-40B4-BE49-F238E27FC236}">
                <a16:creationId xmlns:a16="http://schemas.microsoft.com/office/drawing/2014/main" id="{B77603AA-41D8-B148-A51B-C3569BF4977D}"/>
              </a:ext>
            </a:extLst>
          </p:cNvPr>
          <p:cNvCxnSpPr>
            <a:cxnSpLocks/>
          </p:cNvCxnSpPr>
          <p:nvPr/>
        </p:nvCxnSpPr>
        <p:spPr>
          <a:xfrm>
            <a:off x="2178148" y="2614246"/>
            <a:ext cx="0" cy="643597"/>
          </a:xfrm>
          <a:prstGeom prst="straightConnector1">
            <a:avLst/>
          </a:prstGeom>
          <a:ln>
            <a:headEnd type="triangle"/>
            <a:tailEnd type="none"/>
          </a:ln>
        </p:spPr>
        <p:style>
          <a:lnRef idx="2">
            <a:schemeClr val="dk1"/>
          </a:lnRef>
          <a:fillRef idx="0">
            <a:schemeClr val="dk1"/>
          </a:fillRef>
          <a:effectRef idx="1">
            <a:schemeClr val="dk1"/>
          </a:effectRef>
          <a:fontRef idx="minor">
            <a:schemeClr val="tx1"/>
          </a:fontRef>
        </p:style>
      </p:cxnSp>
      <p:cxnSp>
        <p:nvCxnSpPr>
          <p:cNvPr id="36" name="Straight Arrow Connector 35">
            <a:extLst>
              <a:ext uri="{FF2B5EF4-FFF2-40B4-BE49-F238E27FC236}">
                <a16:creationId xmlns:a16="http://schemas.microsoft.com/office/drawing/2014/main" id="{8CB53C5B-5D0C-E547-B1E4-36171812DB25}"/>
              </a:ext>
            </a:extLst>
          </p:cNvPr>
          <p:cNvCxnSpPr>
            <a:cxnSpLocks/>
          </p:cNvCxnSpPr>
          <p:nvPr/>
        </p:nvCxnSpPr>
        <p:spPr>
          <a:xfrm>
            <a:off x="1547446" y="3148819"/>
            <a:ext cx="630702"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39" name="Straight Arrow Connector 38">
            <a:extLst>
              <a:ext uri="{FF2B5EF4-FFF2-40B4-BE49-F238E27FC236}">
                <a16:creationId xmlns:a16="http://schemas.microsoft.com/office/drawing/2014/main" id="{658A9719-2D45-CA41-9ECA-174977D045E3}"/>
              </a:ext>
            </a:extLst>
          </p:cNvPr>
          <p:cNvCxnSpPr>
            <a:cxnSpLocks/>
          </p:cNvCxnSpPr>
          <p:nvPr/>
        </p:nvCxnSpPr>
        <p:spPr>
          <a:xfrm>
            <a:off x="1547446" y="2949527"/>
            <a:ext cx="630702" cy="0"/>
          </a:xfrm>
          <a:prstGeom prst="straightConnector1">
            <a:avLst/>
          </a:prstGeom>
          <a:ln>
            <a:headEnd type="triangle"/>
            <a:tailEnd type="none"/>
          </a:ln>
        </p:spPr>
        <p:style>
          <a:lnRef idx="2">
            <a:schemeClr val="dk1"/>
          </a:lnRef>
          <a:fillRef idx="0">
            <a:schemeClr val="dk1"/>
          </a:fillRef>
          <a:effectRef idx="1">
            <a:schemeClr val="dk1"/>
          </a:effectRef>
          <a:fontRef idx="minor">
            <a:schemeClr val="tx1"/>
          </a:fontRef>
        </p:style>
      </p:cxnSp>
      <p:cxnSp>
        <p:nvCxnSpPr>
          <p:cNvPr id="40" name="Straight Arrow Connector 39">
            <a:extLst>
              <a:ext uri="{FF2B5EF4-FFF2-40B4-BE49-F238E27FC236}">
                <a16:creationId xmlns:a16="http://schemas.microsoft.com/office/drawing/2014/main" id="{79E3182C-41D3-6D46-9901-95B6FEEB90BC}"/>
              </a:ext>
            </a:extLst>
          </p:cNvPr>
          <p:cNvCxnSpPr>
            <a:cxnSpLocks/>
          </p:cNvCxnSpPr>
          <p:nvPr/>
        </p:nvCxnSpPr>
        <p:spPr>
          <a:xfrm>
            <a:off x="4147624" y="2623625"/>
            <a:ext cx="630702"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1" name="Straight Arrow Connector 40">
            <a:extLst>
              <a:ext uri="{FF2B5EF4-FFF2-40B4-BE49-F238E27FC236}">
                <a16:creationId xmlns:a16="http://schemas.microsoft.com/office/drawing/2014/main" id="{6694F1EF-E808-9541-8752-07701941D822}"/>
              </a:ext>
            </a:extLst>
          </p:cNvPr>
          <p:cNvCxnSpPr>
            <a:cxnSpLocks/>
          </p:cNvCxnSpPr>
          <p:nvPr/>
        </p:nvCxnSpPr>
        <p:spPr>
          <a:xfrm>
            <a:off x="4147624" y="2159392"/>
            <a:ext cx="630702" cy="0"/>
          </a:xfrm>
          <a:prstGeom prst="straightConnector1">
            <a:avLst/>
          </a:prstGeom>
          <a:ln>
            <a:headEnd type="triangle"/>
            <a:tailEnd type="none"/>
          </a:ln>
        </p:spPr>
        <p:style>
          <a:lnRef idx="2">
            <a:schemeClr val="dk1"/>
          </a:lnRef>
          <a:fillRef idx="0">
            <a:schemeClr val="dk1"/>
          </a:fillRef>
          <a:effectRef idx="1">
            <a:schemeClr val="dk1"/>
          </a:effectRef>
          <a:fontRef idx="minor">
            <a:schemeClr val="tx1"/>
          </a:fontRef>
        </p:style>
      </p:cxnSp>
      <p:cxnSp>
        <p:nvCxnSpPr>
          <p:cNvPr id="42" name="Straight Arrow Connector 41">
            <a:extLst>
              <a:ext uri="{FF2B5EF4-FFF2-40B4-BE49-F238E27FC236}">
                <a16:creationId xmlns:a16="http://schemas.microsoft.com/office/drawing/2014/main" id="{E57FC31B-CFD9-C644-95E6-AE46541117D5}"/>
              </a:ext>
            </a:extLst>
          </p:cNvPr>
          <p:cNvCxnSpPr/>
          <p:nvPr/>
        </p:nvCxnSpPr>
        <p:spPr>
          <a:xfrm>
            <a:off x="4443046" y="4625926"/>
            <a:ext cx="0" cy="643597"/>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43" name="Straight Arrow Connector 42">
            <a:extLst>
              <a:ext uri="{FF2B5EF4-FFF2-40B4-BE49-F238E27FC236}">
                <a16:creationId xmlns:a16="http://schemas.microsoft.com/office/drawing/2014/main" id="{12279DF6-74E1-F147-989A-B29B486B0413}"/>
              </a:ext>
            </a:extLst>
          </p:cNvPr>
          <p:cNvCxnSpPr>
            <a:cxnSpLocks/>
          </p:cNvCxnSpPr>
          <p:nvPr/>
        </p:nvCxnSpPr>
        <p:spPr>
          <a:xfrm>
            <a:off x="4698610" y="4426633"/>
            <a:ext cx="0" cy="643597"/>
          </a:xfrm>
          <a:prstGeom prst="straightConnector1">
            <a:avLst/>
          </a:prstGeom>
          <a:ln>
            <a:headEnd type="triangle"/>
            <a:tailEnd type="non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992366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33"/>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34"/>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nodeType="clickEffect">
                                  <p:stCondLst>
                                    <p:cond delay="0"/>
                                  </p:stCondLst>
                                  <p:childTnLst>
                                    <p:set>
                                      <p:cBhvr>
                                        <p:cTn id="36" dur="1" fill="hold">
                                          <p:stCondLst>
                                            <p:cond delay="0"/>
                                          </p:stCondLst>
                                        </p:cTn>
                                        <p:tgtEl>
                                          <p:spTgt spid="39"/>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36"/>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1"/>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0"/>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42"/>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P spid="3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err="1"/>
              <a:t>Kuy</a:t>
            </a:r>
            <a:r>
              <a:rPr lang="en-US" sz="3200" dirty="0"/>
              <a:t> </a:t>
            </a:r>
            <a:r>
              <a:rPr lang="en-US" sz="2800" dirty="0"/>
              <a:t>(</a:t>
            </a:r>
            <a:r>
              <a:rPr lang="en-US" sz="2800" dirty="0" err="1"/>
              <a:t>Katuic</a:t>
            </a:r>
            <a:r>
              <a:rPr lang="en-US" sz="2800" dirty="0"/>
              <a:t>, Austroasiatic)</a:t>
            </a:r>
            <a:r>
              <a:rPr lang="en-US" sz="3200" dirty="0"/>
              <a:t> multilingualism</a:t>
            </a:r>
          </a:p>
        </p:txBody>
      </p:sp>
      <p:pic>
        <p:nvPicPr>
          <p:cNvPr id="5" name="Content Placeholder 4" descr="Map&#10;&#10;Description automatically generated">
            <a:extLst>
              <a:ext uri="{FF2B5EF4-FFF2-40B4-BE49-F238E27FC236}">
                <a16:creationId xmlns:a16="http://schemas.microsoft.com/office/drawing/2014/main" id="{6C95CD24-D9BA-AB44-BCEA-E1A52A5A38DF}"/>
              </a:ext>
            </a:extLst>
          </p:cNvPr>
          <p:cNvPicPr>
            <a:picLocks noGrp="1" noChangeAspect="1"/>
          </p:cNvPicPr>
          <p:nvPr>
            <p:ph idx="1"/>
          </p:nvPr>
        </p:nvPicPr>
        <p:blipFill>
          <a:blip r:embed="rId2"/>
          <a:stretch>
            <a:fillRect/>
          </a:stretch>
        </p:blipFill>
        <p:spPr>
          <a:xfrm>
            <a:off x="653143" y="1284514"/>
            <a:ext cx="3037113" cy="3955903"/>
          </a:xfrm>
        </p:spPr>
      </p:pic>
      <p:sp>
        <p:nvSpPr>
          <p:cNvPr id="6" name="TextBox 5">
            <a:extLst>
              <a:ext uri="{FF2B5EF4-FFF2-40B4-BE49-F238E27FC236}">
                <a16:creationId xmlns:a16="http://schemas.microsoft.com/office/drawing/2014/main" id="{DCBF63B1-95A5-8A47-9B8E-96AA1DED49D2}"/>
              </a:ext>
            </a:extLst>
          </p:cNvPr>
          <p:cNvSpPr txBox="1"/>
          <p:nvPr/>
        </p:nvSpPr>
        <p:spPr>
          <a:xfrm>
            <a:off x="3690256" y="1228397"/>
            <a:ext cx="4532995" cy="4093428"/>
          </a:xfrm>
          <a:prstGeom prst="rect">
            <a:avLst/>
          </a:prstGeom>
          <a:noFill/>
        </p:spPr>
        <p:txBody>
          <a:bodyPr wrap="square" rtlCol="0">
            <a:spAutoFit/>
          </a:bodyPr>
          <a:lstStyle/>
          <a:p>
            <a:pPr marL="342900" indent="-342900">
              <a:buFont typeface="Arial" panose="020B0604020202020204" pitchFamily="34" charset="0"/>
              <a:buChar char="•"/>
            </a:pPr>
            <a:r>
              <a:rPr lang="en-US" sz="2000" dirty="0">
                <a:solidFill>
                  <a:srgbClr val="2D627F"/>
                </a:solidFill>
                <a:latin typeface="Georgia" panose="02040502050405020303" pitchFamily="18" charset="0"/>
              </a:rPr>
              <a:t>Pride in ability to speak 4 languages (</a:t>
            </a:r>
            <a:r>
              <a:rPr lang="en-US" sz="2000" dirty="0" err="1">
                <a:solidFill>
                  <a:srgbClr val="2D627F"/>
                </a:solidFill>
                <a:latin typeface="Georgia" panose="02040502050405020303" pitchFamily="18" charset="0"/>
              </a:rPr>
              <a:t>Kuy</a:t>
            </a:r>
            <a:r>
              <a:rPr lang="en-US" sz="2000" dirty="0">
                <a:solidFill>
                  <a:srgbClr val="2D627F"/>
                </a:solidFill>
                <a:latin typeface="Georgia" panose="02040502050405020303" pitchFamily="18" charset="0"/>
              </a:rPr>
              <a:t>, Thai, Lao, Khmer), but multilingualism decreasing</a:t>
            </a:r>
            <a:br>
              <a:rPr lang="en-US" sz="2000" dirty="0">
                <a:solidFill>
                  <a:srgbClr val="2D627F"/>
                </a:solidFill>
                <a:latin typeface="Georgia" panose="02040502050405020303" pitchFamily="18" charset="0"/>
              </a:rPr>
            </a:br>
            <a:br>
              <a:rPr lang="en-US" sz="2000" dirty="0">
                <a:solidFill>
                  <a:srgbClr val="2D627F"/>
                </a:solidFill>
                <a:latin typeface="Georgia" panose="02040502050405020303" pitchFamily="18" charset="0"/>
              </a:rPr>
            </a:br>
            <a:br>
              <a:rPr lang="en-US" sz="2000" dirty="0">
                <a:solidFill>
                  <a:srgbClr val="2D627F"/>
                </a:solidFill>
                <a:latin typeface="Georgia" panose="02040502050405020303" pitchFamily="18" charset="0"/>
              </a:rPr>
            </a:br>
            <a:endParaRPr lang="en-US" sz="2000" dirty="0">
              <a:solidFill>
                <a:srgbClr val="2D627F"/>
              </a:solidFill>
              <a:latin typeface="Georgia" panose="02040502050405020303" pitchFamily="18" charset="0"/>
            </a:endParaRPr>
          </a:p>
          <a:p>
            <a:pPr marL="342900" indent="-342900">
              <a:buFont typeface="Arial" panose="020B0604020202020204" pitchFamily="34" charset="0"/>
              <a:buChar char="•"/>
            </a:pPr>
            <a:endParaRPr lang="en-US" sz="2000" dirty="0">
              <a:solidFill>
                <a:srgbClr val="2D627F"/>
              </a:solidFill>
              <a:latin typeface="Georgia" panose="02040502050405020303" pitchFamily="18" charset="0"/>
            </a:endParaRPr>
          </a:p>
          <a:p>
            <a:pPr marL="342900" indent="-342900">
              <a:buFont typeface="Arial" panose="020B0604020202020204" pitchFamily="34" charset="0"/>
              <a:buChar char="•"/>
            </a:pPr>
            <a:endParaRPr lang="en-US" sz="2000" dirty="0">
              <a:solidFill>
                <a:srgbClr val="2D627F"/>
              </a:solidFill>
              <a:latin typeface="Georgia" panose="02040502050405020303" pitchFamily="18" charset="0"/>
            </a:endParaRPr>
          </a:p>
          <a:p>
            <a:pPr marL="342900" indent="-342900">
              <a:buFont typeface="Arial" panose="020B0604020202020204" pitchFamily="34" charset="0"/>
              <a:buChar char="•"/>
            </a:pPr>
            <a:r>
              <a:rPr lang="en-US" sz="2000" dirty="0">
                <a:solidFill>
                  <a:srgbClr val="2D627F"/>
                </a:solidFill>
                <a:latin typeface="Georgia" panose="02040502050405020303" pitchFamily="18" charset="0"/>
              </a:rPr>
              <a:t>For at least 20 years, preference for Thai has grown </a:t>
            </a:r>
            <a:r>
              <a:rPr lang="en-US" sz="1600" dirty="0">
                <a:solidFill>
                  <a:srgbClr val="2D627F"/>
                </a:solidFill>
                <a:latin typeface="Georgia" panose="02040502050405020303" pitchFamily="18" charset="0"/>
              </a:rPr>
              <a:t>(</a:t>
            </a:r>
            <a:r>
              <a:rPr lang="en-US" sz="1600" dirty="0" err="1">
                <a:solidFill>
                  <a:srgbClr val="2D627F"/>
                </a:solidFill>
                <a:latin typeface="Georgia" panose="02040502050405020303" pitchFamily="18" charset="0"/>
              </a:rPr>
              <a:t>Sukgasame</a:t>
            </a:r>
            <a:r>
              <a:rPr lang="en-US" sz="1600" dirty="0">
                <a:solidFill>
                  <a:srgbClr val="2D627F"/>
                </a:solidFill>
                <a:latin typeface="Georgia" panose="02040502050405020303" pitchFamily="18" charset="0"/>
              </a:rPr>
              <a:t> 2003)</a:t>
            </a:r>
            <a:endParaRPr lang="en-US" sz="2000" dirty="0">
              <a:solidFill>
                <a:srgbClr val="2D627F"/>
              </a:solidFill>
              <a:latin typeface="Georgia" panose="02040502050405020303" pitchFamily="18" charset="0"/>
            </a:endParaRPr>
          </a:p>
          <a:p>
            <a:pPr marL="342900" indent="-342900">
              <a:buFont typeface="Arial" panose="020B0604020202020204" pitchFamily="34" charset="0"/>
              <a:buChar char="•"/>
            </a:pPr>
            <a:endParaRPr lang="en-US" sz="2000" dirty="0">
              <a:solidFill>
                <a:srgbClr val="2D627F"/>
              </a:solidFill>
              <a:latin typeface="Georgia" panose="02040502050405020303" pitchFamily="18" charset="0"/>
            </a:endParaRPr>
          </a:p>
          <a:p>
            <a:pPr marL="342900" indent="-342900">
              <a:buFont typeface="Arial" panose="020B0604020202020204" pitchFamily="34" charset="0"/>
              <a:buChar char="•"/>
            </a:pPr>
            <a:r>
              <a:rPr lang="en-US" sz="2000" dirty="0">
                <a:solidFill>
                  <a:srgbClr val="2D627F"/>
                </a:solidFill>
                <a:latin typeface="Georgia" panose="02040502050405020303" pitchFamily="18" charset="0"/>
              </a:rPr>
              <a:t>Present day in </a:t>
            </a:r>
            <a:r>
              <a:rPr lang="en-US" sz="2000" dirty="0" err="1">
                <a:solidFill>
                  <a:srgbClr val="2D627F"/>
                </a:solidFill>
                <a:latin typeface="Georgia" panose="02040502050405020303" pitchFamily="18" charset="0"/>
              </a:rPr>
              <a:t>Bâan</a:t>
            </a:r>
            <a:r>
              <a:rPr lang="en-US" sz="2000" dirty="0">
                <a:solidFill>
                  <a:srgbClr val="2D627F"/>
                </a:solidFill>
                <a:latin typeface="Georgia" panose="02040502050405020303" pitchFamily="18" charset="0"/>
              </a:rPr>
              <a:t> </a:t>
            </a:r>
            <a:r>
              <a:rPr lang="en-US" sz="2000" dirty="0" err="1">
                <a:solidFill>
                  <a:srgbClr val="2D627F"/>
                </a:solidFill>
                <a:latin typeface="Georgia" panose="02040502050405020303" pitchFamily="18" charset="0"/>
              </a:rPr>
              <a:t>Khîi</a:t>
            </a:r>
            <a:r>
              <a:rPr lang="en-US" sz="2000" dirty="0">
                <a:solidFill>
                  <a:srgbClr val="2D627F"/>
                </a:solidFill>
                <a:latin typeface="Georgia" panose="02040502050405020303" pitchFamily="18" charset="0"/>
              </a:rPr>
              <a:t> </a:t>
            </a:r>
            <a:r>
              <a:rPr lang="en-US" sz="2000" dirty="0" err="1">
                <a:solidFill>
                  <a:srgbClr val="2D627F"/>
                </a:solidFill>
                <a:latin typeface="Georgia" panose="02040502050405020303" pitchFamily="18" charset="0"/>
              </a:rPr>
              <a:t>Nâak</a:t>
            </a:r>
            <a:r>
              <a:rPr lang="en-US" sz="2000" dirty="0">
                <a:solidFill>
                  <a:srgbClr val="2D627F"/>
                </a:solidFill>
                <a:latin typeface="Georgia" panose="02040502050405020303" pitchFamily="18" charset="0"/>
              </a:rPr>
              <a:t>: children mainly acquiring Thai</a:t>
            </a:r>
          </a:p>
        </p:txBody>
      </p:sp>
      <p:graphicFrame>
        <p:nvGraphicFramePr>
          <p:cNvPr id="7" name="Table 7">
            <a:extLst>
              <a:ext uri="{FF2B5EF4-FFF2-40B4-BE49-F238E27FC236}">
                <a16:creationId xmlns:a16="http://schemas.microsoft.com/office/drawing/2014/main" id="{DE6EBB77-DAD8-454C-9A4A-EC2663593C3E}"/>
              </a:ext>
            </a:extLst>
          </p:cNvPr>
          <p:cNvGraphicFramePr>
            <a:graphicFrameLocks noGrp="1"/>
          </p:cNvGraphicFramePr>
          <p:nvPr>
            <p:extLst>
              <p:ext uri="{D42A27DB-BD31-4B8C-83A1-F6EECF244321}">
                <p14:modId xmlns:p14="http://schemas.microsoft.com/office/powerpoint/2010/main" val="711962218"/>
              </p:ext>
            </p:extLst>
          </p:nvPr>
        </p:nvGraphicFramePr>
        <p:xfrm>
          <a:off x="4085637" y="2291794"/>
          <a:ext cx="4189733" cy="1188720"/>
        </p:xfrm>
        <a:graphic>
          <a:graphicData uri="http://schemas.openxmlformats.org/drawingml/2006/table">
            <a:tbl>
              <a:tblPr firstRow="1" bandRow="1">
                <a:tableStyleId>{5C22544A-7EE6-4342-B048-85BDC9FD1C3A}</a:tableStyleId>
              </a:tblPr>
              <a:tblGrid>
                <a:gridCol w="596199">
                  <a:extLst>
                    <a:ext uri="{9D8B030D-6E8A-4147-A177-3AD203B41FA5}">
                      <a16:colId xmlns:a16="http://schemas.microsoft.com/office/drawing/2014/main" val="386205987"/>
                    </a:ext>
                  </a:extLst>
                </a:gridCol>
                <a:gridCol w="1704091">
                  <a:extLst>
                    <a:ext uri="{9D8B030D-6E8A-4147-A177-3AD203B41FA5}">
                      <a16:colId xmlns:a16="http://schemas.microsoft.com/office/drawing/2014/main" val="2726876933"/>
                    </a:ext>
                  </a:extLst>
                </a:gridCol>
                <a:gridCol w="594976">
                  <a:extLst>
                    <a:ext uri="{9D8B030D-6E8A-4147-A177-3AD203B41FA5}">
                      <a16:colId xmlns:a16="http://schemas.microsoft.com/office/drawing/2014/main" val="4228385050"/>
                    </a:ext>
                  </a:extLst>
                </a:gridCol>
                <a:gridCol w="519449">
                  <a:extLst>
                    <a:ext uri="{9D8B030D-6E8A-4147-A177-3AD203B41FA5}">
                      <a16:colId xmlns:a16="http://schemas.microsoft.com/office/drawing/2014/main" val="2843270652"/>
                    </a:ext>
                  </a:extLst>
                </a:gridCol>
                <a:gridCol w="775018">
                  <a:extLst>
                    <a:ext uri="{9D8B030D-6E8A-4147-A177-3AD203B41FA5}">
                      <a16:colId xmlns:a16="http://schemas.microsoft.com/office/drawing/2014/main" val="1278753357"/>
                    </a:ext>
                  </a:extLst>
                </a:gridCol>
              </a:tblGrid>
              <a:tr h="396240">
                <a:tc>
                  <a:txBody>
                    <a:bodyPr/>
                    <a:lstStyle/>
                    <a:p>
                      <a:r>
                        <a:rPr lang="en-US" sz="1600" dirty="0">
                          <a:latin typeface="Georgia" panose="02040502050405020303" pitchFamily="18" charset="0"/>
                        </a:rPr>
                        <a:t>Age</a:t>
                      </a:r>
                    </a:p>
                  </a:txBody>
                  <a:tcPr/>
                </a:tc>
                <a:tc>
                  <a:txBody>
                    <a:bodyPr/>
                    <a:lstStyle/>
                    <a:p>
                      <a:r>
                        <a:rPr lang="en-US" sz="1600" dirty="0">
                          <a:latin typeface="Georgia" panose="02040502050405020303" pitchFamily="18" charset="0"/>
                        </a:rPr>
                        <a:t>Quadrilingual</a:t>
                      </a:r>
                    </a:p>
                  </a:txBody>
                  <a:tcPr/>
                </a:tc>
                <a:tc>
                  <a:txBody>
                    <a:bodyPr/>
                    <a:lstStyle/>
                    <a:p>
                      <a:r>
                        <a:rPr lang="en-US" sz="1600" dirty="0">
                          <a:latin typeface="Georgia" panose="02040502050405020303" pitchFamily="18" charset="0"/>
                        </a:rPr>
                        <a:t>Tri-</a:t>
                      </a:r>
                    </a:p>
                  </a:txBody>
                  <a:tcPr/>
                </a:tc>
                <a:tc>
                  <a:txBody>
                    <a:bodyPr/>
                    <a:lstStyle/>
                    <a:p>
                      <a:r>
                        <a:rPr lang="en-US" sz="1600" dirty="0">
                          <a:latin typeface="Georgia" panose="02040502050405020303" pitchFamily="18" charset="0"/>
                        </a:rPr>
                        <a:t>Bi-</a:t>
                      </a:r>
                    </a:p>
                  </a:txBody>
                  <a:tcPr/>
                </a:tc>
                <a:tc>
                  <a:txBody>
                    <a:bodyPr/>
                    <a:lstStyle/>
                    <a:p>
                      <a:r>
                        <a:rPr lang="en-US" sz="1600" dirty="0">
                          <a:latin typeface="Georgia" panose="02040502050405020303" pitchFamily="18" charset="0"/>
                        </a:rPr>
                        <a:t>Total</a:t>
                      </a:r>
                    </a:p>
                  </a:txBody>
                  <a:tcPr/>
                </a:tc>
                <a:extLst>
                  <a:ext uri="{0D108BD9-81ED-4DB2-BD59-A6C34878D82A}">
                    <a16:rowId xmlns:a16="http://schemas.microsoft.com/office/drawing/2014/main" val="2087828177"/>
                  </a:ext>
                </a:extLst>
              </a:tr>
              <a:tr h="396240">
                <a:tc>
                  <a:txBody>
                    <a:bodyPr/>
                    <a:lstStyle/>
                    <a:p>
                      <a:r>
                        <a:rPr lang="en-US" sz="1600" dirty="0">
                          <a:latin typeface="Georgia" panose="02040502050405020303" pitchFamily="18" charset="0"/>
                        </a:rPr>
                        <a:t>&gt;45</a:t>
                      </a:r>
                    </a:p>
                  </a:txBody>
                  <a:tcPr/>
                </a:tc>
                <a:tc>
                  <a:txBody>
                    <a:bodyPr/>
                    <a:lstStyle/>
                    <a:p>
                      <a:pPr algn="ctr"/>
                      <a:r>
                        <a:rPr lang="en-US" sz="1600" dirty="0">
                          <a:latin typeface="Georgia" panose="02040502050405020303" pitchFamily="18" charset="0"/>
                        </a:rPr>
                        <a:t>55</a:t>
                      </a:r>
                    </a:p>
                  </a:txBody>
                  <a:tcPr/>
                </a:tc>
                <a:tc>
                  <a:txBody>
                    <a:bodyPr/>
                    <a:lstStyle/>
                    <a:p>
                      <a:pPr algn="ctr"/>
                      <a:r>
                        <a:rPr lang="en-US" sz="1600" dirty="0">
                          <a:latin typeface="Georgia" panose="02040502050405020303" pitchFamily="18" charset="0"/>
                        </a:rPr>
                        <a:t>4</a:t>
                      </a:r>
                    </a:p>
                  </a:txBody>
                  <a:tcPr/>
                </a:tc>
                <a:tc>
                  <a:txBody>
                    <a:bodyPr/>
                    <a:lstStyle/>
                    <a:p>
                      <a:pPr algn="ctr"/>
                      <a:r>
                        <a:rPr lang="en-US" sz="1600" dirty="0">
                          <a:latin typeface="Georgia" panose="02040502050405020303" pitchFamily="18" charset="0"/>
                        </a:rPr>
                        <a:t>0</a:t>
                      </a:r>
                    </a:p>
                  </a:txBody>
                  <a:tcPr/>
                </a:tc>
                <a:tc>
                  <a:txBody>
                    <a:bodyPr/>
                    <a:lstStyle/>
                    <a:p>
                      <a:pPr algn="ctr"/>
                      <a:r>
                        <a:rPr lang="en-US" sz="1600" dirty="0">
                          <a:latin typeface="Georgia" panose="02040502050405020303" pitchFamily="18" charset="0"/>
                        </a:rPr>
                        <a:t>59</a:t>
                      </a:r>
                    </a:p>
                  </a:txBody>
                  <a:tcPr/>
                </a:tc>
                <a:extLst>
                  <a:ext uri="{0D108BD9-81ED-4DB2-BD59-A6C34878D82A}">
                    <a16:rowId xmlns:a16="http://schemas.microsoft.com/office/drawing/2014/main" val="1429719784"/>
                  </a:ext>
                </a:extLst>
              </a:tr>
              <a:tr h="396240">
                <a:tc>
                  <a:txBody>
                    <a:bodyPr/>
                    <a:lstStyle/>
                    <a:p>
                      <a:r>
                        <a:rPr lang="en-US" sz="1600" dirty="0">
                          <a:latin typeface="Georgia" panose="02040502050405020303" pitchFamily="18" charset="0"/>
                        </a:rPr>
                        <a:t>≤45</a:t>
                      </a:r>
                    </a:p>
                  </a:txBody>
                  <a:tcPr/>
                </a:tc>
                <a:tc>
                  <a:txBody>
                    <a:bodyPr/>
                    <a:lstStyle/>
                    <a:p>
                      <a:pPr algn="ctr"/>
                      <a:r>
                        <a:rPr lang="en-US" sz="1600" dirty="0">
                          <a:latin typeface="Georgia" panose="02040502050405020303" pitchFamily="18" charset="0"/>
                        </a:rPr>
                        <a:t>38</a:t>
                      </a:r>
                    </a:p>
                  </a:txBody>
                  <a:tcPr/>
                </a:tc>
                <a:tc>
                  <a:txBody>
                    <a:bodyPr/>
                    <a:lstStyle/>
                    <a:p>
                      <a:pPr algn="ctr"/>
                      <a:r>
                        <a:rPr lang="en-US" sz="1600" dirty="0">
                          <a:latin typeface="Georgia" panose="02040502050405020303" pitchFamily="18" charset="0"/>
                        </a:rPr>
                        <a:t>16</a:t>
                      </a:r>
                    </a:p>
                  </a:txBody>
                  <a:tcPr/>
                </a:tc>
                <a:tc>
                  <a:txBody>
                    <a:bodyPr/>
                    <a:lstStyle/>
                    <a:p>
                      <a:pPr algn="ctr"/>
                      <a:r>
                        <a:rPr lang="en-US" sz="1600" dirty="0">
                          <a:latin typeface="Georgia" panose="02040502050405020303" pitchFamily="18" charset="0"/>
                        </a:rPr>
                        <a:t>4</a:t>
                      </a:r>
                    </a:p>
                  </a:txBody>
                  <a:tcPr/>
                </a:tc>
                <a:tc>
                  <a:txBody>
                    <a:bodyPr/>
                    <a:lstStyle/>
                    <a:p>
                      <a:pPr algn="ctr"/>
                      <a:r>
                        <a:rPr lang="en-US" sz="1600" dirty="0">
                          <a:latin typeface="Georgia" panose="02040502050405020303" pitchFamily="18" charset="0"/>
                        </a:rPr>
                        <a:t>58</a:t>
                      </a:r>
                    </a:p>
                  </a:txBody>
                  <a:tcPr/>
                </a:tc>
                <a:extLst>
                  <a:ext uri="{0D108BD9-81ED-4DB2-BD59-A6C34878D82A}">
                    <a16:rowId xmlns:a16="http://schemas.microsoft.com/office/drawing/2014/main" val="3227972622"/>
                  </a:ext>
                </a:extLst>
              </a:tr>
            </a:tbl>
          </a:graphicData>
        </a:graphic>
      </p:graphicFrame>
      <p:sp>
        <p:nvSpPr>
          <p:cNvPr id="8" name="Donut 7">
            <a:extLst>
              <a:ext uri="{FF2B5EF4-FFF2-40B4-BE49-F238E27FC236}">
                <a16:creationId xmlns:a16="http://schemas.microsoft.com/office/drawing/2014/main" id="{1C66A506-9340-5248-9027-16AB88C15CBC}"/>
              </a:ext>
            </a:extLst>
          </p:cNvPr>
          <p:cNvSpPr/>
          <p:nvPr/>
        </p:nvSpPr>
        <p:spPr>
          <a:xfrm>
            <a:off x="1876279" y="2886154"/>
            <a:ext cx="590842" cy="376311"/>
          </a:xfrm>
          <a:prstGeom prst="donut">
            <a:avLst>
              <a:gd name="adj" fmla="val 6767"/>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2D627F"/>
              </a:solidFill>
            </a:endParaRPr>
          </a:p>
        </p:txBody>
      </p:sp>
      <p:cxnSp>
        <p:nvCxnSpPr>
          <p:cNvPr id="10" name="Straight Arrow Connector 9">
            <a:extLst>
              <a:ext uri="{FF2B5EF4-FFF2-40B4-BE49-F238E27FC236}">
                <a16:creationId xmlns:a16="http://schemas.microsoft.com/office/drawing/2014/main" id="{90A73138-9634-8D45-8A87-7D91E392F4A0}"/>
              </a:ext>
            </a:extLst>
          </p:cNvPr>
          <p:cNvCxnSpPr/>
          <p:nvPr/>
        </p:nvCxnSpPr>
        <p:spPr>
          <a:xfrm flipH="1">
            <a:off x="2193068" y="2210126"/>
            <a:ext cx="754381" cy="864183"/>
          </a:xfrm>
          <a:prstGeom prst="straightConnector1">
            <a:avLst/>
          </a:prstGeom>
          <a:ln w="19050">
            <a:solidFill>
              <a:srgbClr val="FF0000"/>
            </a:solidFill>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516638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Recent social changes</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4"/>
            <a:ext cx="7740650" cy="4165612"/>
          </a:xfrm>
        </p:spPr>
        <p:txBody>
          <a:bodyPr>
            <a:noAutofit/>
          </a:bodyPr>
          <a:lstStyle/>
          <a:p>
            <a:r>
              <a:rPr lang="en-US" sz="2000" dirty="0">
                <a:latin typeface="Georgia" panose="02040502050405020303" pitchFamily="18" charset="0"/>
              </a:rPr>
              <a:t>Centralization of Thailand starting from Siamese Revolution of 1932: promotion of Central Thai, rural schools</a:t>
            </a:r>
          </a:p>
          <a:p>
            <a:endParaRPr lang="en-US" sz="2400" dirty="0">
              <a:latin typeface="Georgia" panose="02040502050405020303" pitchFamily="18" charset="0"/>
            </a:endParaRPr>
          </a:p>
          <a:p>
            <a:r>
              <a:rPr lang="en-US" sz="2000" dirty="0">
                <a:latin typeface="Georgia" panose="02040502050405020303" pitchFamily="18" charset="0"/>
              </a:rPr>
              <a:t>Recent globalization: improved transportation, more schooling</a:t>
            </a:r>
          </a:p>
          <a:p>
            <a:endParaRPr lang="en-US" sz="2400" dirty="0">
              <a:latin typeface="Georgia" panose="02040502050405020303" pitchFamily="18" charset="0"/>
            </a:endParaRPr>
          </a:p>
          <a:p>
            <a:r>
              <a:rPr lang="en-US" sz="2000" dirty="0">
                <a:latin typeface="Georgia" panose="02040502050405020303" pitchFamily="18" charset="0"/>
              </a:rPr>
              <a:t>Most &gt;45 attended school (est. 1939) up to 4th grade</a:t>
            </a:r>
          </a:p>
          <a:p>
            <a:pPr lvl="1"/>
            <a:r>
              <a:rPr lang="en-US" dirty="0">
                <a:latin typeface="Georgia" panose="02040502050405020303" pitchFamily="18" charset="0"/>
              </a:rPr>
              <a:t>5</a:t>
            </a:r>
            <a:r>
              <a:rPr lang="en-US" baseline="30000" dirty="0">
                <a:latin typeface="Georgia" panose="02040502050405020303" pitchFamily="18" charset="0"/>
              </a:rPr>
              <a:t>th</a:t>
            </a:r>
            <a:r>
              <a:rPr lang="en-US" dirty="0">
                <a:latin typeface="Georgia" panose="02040502050405020303" pitchFamily="18" charset="0"/>
              </a:rPr>
              <a:t> and 6</a:t>
            </a:r>
            <a:r>
              <a:rPr lang="en-US" baseline="30000" dirty="0">
                <a:latin typeface="Georgia" panose="02040502050405020303" pitchFamily="18" charset="0"/>
              </a:rPr>
              <a:t>th</a:t>
            </a:r>
            <a:r>
              <a:rPr lang="en-US" dirty="0">
                <a:latin typeface="Georgia" panose="02040502050405020303" pitchFamily="18" charset="0"/>
              </a:rPr>
              <a:t> grade added in 1972, 7</a:t>
            </a:r>
            <a:r>
              <a:rPr lang="en-US" baseline="30000" dirty="0">
                <a:latin typeface="Georgia" panose="02040502050405020303" pitchFamily="18" charset="0"/>
              </a:rPr>
              <a:t>th</a:t>
            </a:r>
            <a:r>
              <a:rPr lang="en-US" dirty="0">
                <a:latin typeface="Georgia" panose="02040502050405020303" pitchFamily="18" charset="0"/>
              </a:rPr>
              <a:t> – 9</a:t>
            </a:r>
            <a:r>
              <a:rPr lang="en-US" baseline="30000" dirty="0">
                <a:latin typeface="Georgia" panose="02040502050405020303" pitchFamily="18" charset="0"/>
              </a:rPr>
              <a:t>th</a:t>
            </a:r>
            <a:r>
              <a:rPr lang="en-US" dirty="0">
                <a:latin typeface="Georgia" panose="02040502050405020303" pitchFamily="18" charset="0"/>
              </a:rPr>
              <a:t> grades in 1998</a:t>
            </a:r>
          </a:p>
          <a:p>
            <a:pPr lvl="1"/>
            <a:r>
              <a:rPr lang="en-US" sz="1800" dirty="0">
                <a:latin typeface="Georgia" panose="02040502050405020303" pitchFamily="18" charset="0"/>
              </a:rPr>
              <a:t>Most younger people finish high school and attend college</a:t>
            </a:r>
          </a:p>
        </p:txBody>
      </p:sp>
      <p:graphicFrame>
        <p:nvGraphicFramePr>
          <p:cNvPr id="4" name="Table 4">
            <a:extLst>
              <a:ext uri="{FF2B5EF4-FFF2-40B4-BE49-F238E27FC236}">
                <a16:creationId xmlns:a16="http://schemas.microsoft.com/office/drawing/2014/main" id="{EB8C1E19-7278-714C-AA36-8D58B1F6EB85}"/>
              </a:ext>
            </a:extLst>
          </p:cNvPr>
          <p:cNvGraphicFramePr>
            <a:graphicFrameLocks noGrp="1"/>
          </p:cNvGraphicFramePr>
          <p:nvPr>
            <p:extLst>
              <p:ext uri="{D42A27DB-BD31-4B8C-83A1-F6EECF244321}">
                <p14:modId xmlns:p14="http://schemas.microsoft.com/office/powerpoint/2010/main" val="3546602851"/>
              </p:ext>
            </p:extLst>
          </p:nvPr>
        </p:nvGraphicFramePr>
        <p:xfrm>
          <a:off x="1110712" y="4151206"/>
          <a:ext cx="6290213" cy="1112520"/>
        </p:xfrm>
        <a:graphic>
          <a:graphicData uri="http://schemas.openxmlformats.org/drawingml/2006/table">
            <a:tbl>
              <a:tblPr firstRow="1" bandRow="1">
                <a:tableStyleId>{5C22544A-7EE6-4342-B048-85BDC9FD1C3A}</a:tableStyleId>
              </a:tblPr>
              <a:tblGrid>
                <a:gridCol w="726831">
                  <a:extLst>
                    <a:ext uri="{9D8B030D-6E8A-4147-A177-3AD203B41FA5}">
                      <a16:colId xmlns:a16="http://schemas.microsoft.com/office/drawing/2014/main" val="415642369"/>
                    </a:ext>
                  </a:extLst>
                </a:gridCol>
                <a:gridCol w="2684585">
                  <a:extLst>
                    <a:ext uri="{9D8B030D-6E8A-4147-A177-3AD203B41FA5}">
                      <a16:colId xmlns:a16="http://schemas.microsoft.com/office/drawing/2014/main" val="4187396410"/>
                    </a:ext>
                  </a:extLst>
                </a:gridCol>
                <a:gridCol w="2878797">
                  <a:extLst>
                    <a:ext uri="{9D8B030D-6E8A-4147-A177-3AD203B41FA5}">
                      <a16:colId xmlns:a16="http://schemas.microsoft.com/office/drawing/2014/main" val="1411930686"/>
                    </a:ext>
                  </a:extLst>
                </a:gridCol>
              </a:tblGrid>
              <a:tr h="370840">
                <a:tc>
                  <a:txBody>
                    <a:bodyPr/>
                    <a:lstStyle/>
                    <a:p>
                      <a:pPr algn="ctr"/>
                      <a:r>
                        <a:rPr lang="en-US" dirty="0">
                          <a:latin typeface="Georgia" panose="02040502050405020303" pitchFamily="18" charset="0"/>
                        </a:rPr>
                        <a:t>Age</a:t>
                      </a:r>
                    </a:p>
                  </a:txBody>
                  <a:tcPr/>
                </a:tc>
                <a:tc>
                  <a:txBody>
                    <a:bodyPr/>
                    <a:lstStyle/>
                    <a:p>
                      <a:pPr algn="ctr"/>
                      <a:r>
                        <a:rPr lang="en-US" dirty="0">
                          <a:latin typeface="Georgia" panose="02040502050405020303" pitchFamily="18" charset="0"/>
                        </a:rPr>
                        <a:t>Lived elsewhere</a:t>
                      </a:r>
                    </a:p>
                  </a:txBody>
                  <a:tcPr/>
                </a:tc>
                <a:tc>
                  <a:txBody>
                    <a:bodyPr/>
                    <a:lstStyle/>
                    <a:p>
                      <a:pPr algn="ctr"/>
                      <a:r>
                        <a:rPr lang="en-US" dirty="0">
                          <a:latin typeface="Georgia" panose="02040502050405020303" pitchFamily="18" charset="0"/>
                        </a:rPr>
                        <a:t>Never lived elsewhere</a:t>
                      </a:r>
                    </a:p>
                  </a:txBody>
                  <a:tcPr/>
                </a:tc>
                <a:extLst>
                  <a:ext uri="{0D108BD9-81ED-4DB2-BD59-A6C34878D82A}">
                    <a16:rowId xmlns:a16="http://schemas.microsoft.com/office/drawing/2014/main" val="2615714714"/>
                  </a:ext>
                </a:extLst>
              </a:tr>
              <a:tr h="370840">
                <a:tc>
                  <a:txBody>
                    <a:bodyPr/>
                    <a:lstStyle/>
                    <a:p>
                      <a:pPr algn="ctr"/>
                      <a:r>
                        <a:rPr lang="en-US" dirty="0">
                          <a:latin typeface="Georgia" panose="02040502050405020303" pitchFamily="18" charset="0"/>
                        </a:rPr>
                        <a:t>&gt;45</a:t>
                      </a:r>
                    </a:p>
                  </a:txBody>
                  <a:tcPr/>
                </a:tc>
                <a:tc>
                  <a:txBody>
                    <a:bodyPr/>
                    <a:lstStyle/>
                    <a:p>
                      <a:pPr algn="ctr"/>
                      <a:r>
                        <a:rPr lang="en-US" dirty="0">
                          <a:latin typeface="Georgia" panose="02040502050405020303" pitchFamily="18" charset="0"/>
                        </a:rPr>
                        <a:t>26</a:t>
                      </a:r>
                    </a:p>
                  </a:txBody>
                  <a:tcPr/>
                </a:tc>
                <a:tc>
                  <a:txBody>
                    <a:bodyPr/>
                    <a:lstStyle/>
                    <a:p>
                      <a:pPr algn="ctr"/>
                      <a:r>
                        <a:rPr lang="en-US" dirty="0">
                          <a:latin typeface="Georgia" panose="02040502050405020303" pitchFamily="18" charset="0"/>
                        </a:rPr>
                        <a:t>33</a:t>
                      </a:r>
                    </a:p>
                  </a:txBody>
                  <a:tcPr/>
                </a:tc>
                <a:extLst>
                  <a:ext uri="{0D108BD9-81ED-4DB2-BD59-A6C34878D82A}">
                    <a16:rowId xmlns:a16="http://schemas.microsoft.com/office/drawing/2014/main" val="3337445414"/>
                  </a:ext>
                </a:extLst>
              </a:tr>
              <a:tr h="370840">
                <a:tc>
                  <a:txBody>
                    <a:bodyPr/>
                    <a:lstStyle/>
                    <a:p>
                      <a:pPr algn="ctr"/>
                      <a:r>
                        <a:rPr lang="en-US" sz="1800" dirty="0">
                          <a:latin typeface="Georgia" panose="02040502050405020303" pitchFamily="18" charset="0"/>
                        </a:rPr>
                        <a:t>≤45</a:t>
                      </a:r>
                      <a:endParaRPr lang="en-US" dirty="0">
                        <a:latin typeface="Georgia" panose="02040502050405020303" pitchFamily="18" charset="0"/>
                      </a:endParaRPr>
                    </a:p>
                  </a:txBody>
                  <a:tcPr/>
                </a:tc>
                <a:tc>
                  <a:txBody>
                    <a:bodyPr/>
                    <a:lstStyle/>
                    <a:p>
                      <a:pPr algn="ctr"/>
                      <a:r>
                        <a:rPr lang="en-US" dirty="0">
                          <a:latin typeface="Georgia" panose="02040502050405020303" pitchFamily="18" charset="0"/>
                        </a:rPr>
                        <a:t>51</a:t>
                      </a:r>
                    </a:p>
                  </a:txBody>
                  <a:tcPr/>
                </a:tc>
                <a:tc>
                  <a:txBody>
                    <a:bodyPr/>
                    <a:lstStyle/>
                    <a:p>
                      <a:pPr algn="ctr"/>
                      <a:r>
                        <a:rPr lang="en-US" dirty="0">
                          <a:latin typeface="Georgia" panose="02040502050405020303" pitchFamily="18" charset="0"/>
                        </a:rPr>
                        <a:t>7</a:t>
                      </a:r>
                    </a:p>
                  </a:txBody>
                  <a:tcPr/>
                </a:tc>
                <a:extLst>
                  <a:ext uri="{0D108BD9-81ED-4DB2-BD59-A6C34878D82A}">
                    <a16:rowId xmlns:a16="http://schemas.microsoft.com/office/drawing/2014/main" val="2285708228"/>
                  </a:ext>
                </a:extLst>
              </a:tr>
            </a:tbl>
          </a:graphicData>
        </a:graphic>
      </p:graphicFrame>
    </p:spTree>
    <p:extLst>
      <p:ext uri="{BB962C8B-B14F-4D97-AF65-F5344CB8AC3E}">
        <p14:creationId xmlns:p14="http://schemas.microsoft.com/office/powerpoint/2010/main" val="3322900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err="1"/>
              <a:t>Kuy</a:t>
            </a:r>
            <a:r>
              <a:rPr lang="en-US" sz="3200" dirty="0"/>
              <a:t> register contrast</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98113"/>
            <a:ext cx="7740650" cy="4697776"/>
          </a:xfrm>
        </p:spPr>
        <p:txBody>
          <a:bodyPr>
            <a:normAutofit/>
          </a:bodyPr>
          <a:lstStyle/>
          <a:p>
            <a:pPr marL="0" indent="0">
              <a:buNone/>
            </a:pPr>
            <a:r>
              <a:rPr lang="en-US" i="1" dirty="0">
                <a:latin typeface="Georgia" panose="02040502050405020303" pitchFamily="18" charset="0"/>
              </a:rPr>
              <a:t>			</a:t>
            </a:r>
            <a:r>
              <a:rPr lang="en-US" i="1" dirty="0" err="1">
                <a:latin typeface="Georgia" panose="02040502050405020303" pitchFamily="18" charset="0"/>
              </a:rPr>
              <a:t>taʔ</a:t>
            </a:r>
            <a:r>
              <a:rPr lang="en-US" dirty="0">
                <a:latin typeface="Georgia" panose="02040502050405020303" pitchFamily="18" charset="0"/>
              </a:rPr>
              <a:t> ‘to grab’ 	 vs. 	</a:t>
            </a:r>
            <a:r>
              <a:rPr lang="en-US" i="1" dirty="0" err="1">
                <a:latin typeface="Georgia" panose="02040502050405020303" pitchFamily="18" charset="0"/>
              </a:rPr>
              <a:t>ta͈ʔ</a:t>
            </a:r>
            <a:r>
              <a:rPr lang="en-US" dirty="0">
                <a:latin typeface="Georgia" panose="02040502050405020303" pitchFamily="18" charset="0"/>
              </a:rPr>
              <a:t> ‘place under’</a:t>
            </a:r>
          </a:p>
          <a:p>
            <a:pPr marL="0" indent="0">
              <a:buNone/>
            </a:pPr>
            <a:endParaRPr lang="en-US" dirty="0">
              <a:latin typeface="Georgia" panose="02040502050405020303" pitchFamily="18" charset="0"/>
            </a:endParaRPr>
          </a:p>
          <a:p>
            <a:r>
              <a:rPr lang="en-US" dirty="0">
                <a:latin typeface="Georgia" panose="02040502050405020303" pitchFamily="18" charset="0"/>
              </a:rPr>
              <a:t>Contact languages: Thai and Lao are tonal, Khmer is not</a:t>
            </a:r>
          </a:p>
          <a:p>
            <a:r>
              <a:rPr lang="en-US" dirty="0">
                <a:latin typeface="Georgia" panose="02040502050405020303" pitchFamily="18" charset="0"/>
              </a:rPr>
              <a:t>Considerable variation in multilingual usage and ability of different members of the </a:t>
            </a:r>
            <a:r>
              <a:rPr lang="en-US" dirty="0" err="1">
                <a:latin typeface="Georgia" panose="02040502050405020303" pitchFamily="18" charset="0"/>
              </a:rPr>
              <a:t>Kuy</a:t>
            </a:r>
            <a:r>
              <a:rPr lang="en-US" dirty="0">
                <a:latin typeface="Georgia" panose="02040502050405020303" pitchFamily="18" charset="0"/>
              </a:rPr>
              <a:t> community</a:t>
            </a:r>
          </a:p>
          <a:p>
            <a:endParaRPr lang="en-US" dirty="0">
              <a:latin typeface="Georgia" panose="02040502050405020303" pitchFamily="18" charset="0"/>
            </a:endParaRPr>
          </a:p>
          <a:p>
            <a:pPr marL="0" indent="0">
              <a:buNone/>
            </a:pPr>
            <a:r>
              <a:rPr lang="en-US" b="1" dirty="0">
                <a:latin typeface="Georgia" panose="02040502050405020303" pitchFamily="18" charset="0"/>
              </a:rPr>
              <a:t>Hypotheses</a:t>
            </a:r>
          </a:p>
          <a:p>
            <a:r>
              <a:rPr lang="en-US" dirty="0" err="1">
                <a:latin typeface="Georgia" panose="02040502050405020303" pitchFamily="18" charset="0"/>
              </a:rPr>
              <a:t>Kuy</a:t>
            </a:r>
            <a:r>
              <a:rPr lang="en-US" dirty="0">
                <a:latin typeface="Georgia" panose="02040502050405020303" pitchFamily="18" charset="0"/>
              </a:rPr>
              <a:t> speakers who use more Thai/Lao will, </a:t>
            </a:r>
            <a:r>
              <a:rPr lang="en-US" i="1" dirty="0">
                <a:latin typeface="Georgia" panose="02040502050405020303" pitchFamily="18" charset="0"/>
              </a:rPr>
              <a:t>compared to their peers</a:t>
            </a:r>
            <a:r>
              <a:rPr lang="en-US" dirty="0">
                <a:latin typeface="Georgia" panose="02040502050405020303" pitchFamily="18" charset="0"/>
              </a:rPr>
              <a:t>, in the register contrast</a:t>
            </a:r>
          </a:p>
          <a:p>
            <a:pPr lvl="1"/>
            <a:r>
              <a:rPr lang="en-US" dirty="0">
                <a:latin typeface="Georgia" panose="02040502050405020303" pitchFamily="18" charset="0"/>
              </a:rPr>
              <a:t>Have larger f0 differences in production</a:t>
            </a:r>
          </a:p>
          <a:p>
            <a:pPr lvl="1"/>
            <a:r>
              <a:rPr lang="en-US" dirty="0">
                <a:latin typeface="Georgia" panose="02040502050405020303" pitchFamily="18" charset="0"/>
              </a:rPr>
              <a:t>Be more influenced by f0 in perception</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p:txBody>
      </p:sp>
      <p:pic>
        <p:nvPicPr>
          <p:cNvPr id="4" name="taq-1a" descr="taq-1a">
            <a:hlinkClick r:id="" action="ppaction://media"/>
            <a:extLst>
              <a:ext uri="{FF2B5EF4-FFF2-40B4-BE49-F238E27FC236}">
                <a16:creationId xmlns:a16="http://schemas.microsoft.com/office/drawing/2014/main" id="{271ACDA1-D2D6-214D-A273-32E5F329B74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61291" y="1417087"/>
            <a:ext cx="590550" cy="590550"/>
          </a:xfrm>
          <a:prstGeom prst="rect">
            <a:avLst/>
          </a:prstGeom>
        </p:spPr>
      </p:pic>
      <p:pic>
        <p:nvPicPr>
          <p:cNvPr id="5" name="taq-2a" descr="taq-2a">
            <a:hlinkClick r:id="" action="ppaction://media"/>
            <a:extLst>
              <a:ext uri="{FF2B5EF4-FFF2-40B4-BE49-F238E27FC236}">
                <a16:creationId xmlns:a16="http://schemas.microsoft.com/office/drawing/2014/main" id="{401A2BD1-A89F-B046-9B09-40863919E403}"/>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5279571" y="1417087"/>
            <a:ext cx="590550" cy="590550"/>
          </a:xfrm>
          <a:prstGeom prst="rect">
            <a:avLst/>
          </a:prstGeom>
        </p:spPr>
      </p:pic>
    </p:spTree>
    <p:extLst>
      <p:ext uri="{BB962C8B-B14F-4D97-AF65-F5344CB8AC3E}">
        <p14:creationId xmlns:p14="http://schemas.microsoft.com/office/powerpoint/2010/main" val="15097788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315" fill="hold"/>
                                        <p:tgtEl>
                                          <p:spTgt spid="4"/>
                                        </p:tgtEl>
                                      </p:cBhvr>
                                    </p:cmd>
                                  </p:childTnLst>
                                </p:cTn>
                              </p:par>
                            </p:childTnLst>
                          </p:cTn>
                        </p:par>
                      </p:childTnLst>
                    </p:cTn>
                  </p:par>
                  <p:par>
                    <p:cTn id="25" fill="hold">
                      <p:stCondLst>
                        <p:cond delay="indefinite"/>
                      </p:stCondLst>
                      <p:childTnLst>
                        <p:par>
                          <p:cTn id="26" fill="hold">
                            <p:stCondLst>
                              <p:cond delay="0"/>
                            </p:stCondLst>
                            <p:childTnLst>
                              <p:par>
                                <p:cTn id="27" presetID="1" presetClass="mediacall" presetSubtype="0" fill="hold" nodeType="clickEffect">
                                  <p:stCondLst>
                                    <p:cond delay="0"/>
                                  </p:stCondLst>
                                  <p:childTnLst>
                                    <p:cmd type="call" cmd="playFrom(0.0)">
                                      <p:cBhvr>
                                        <p:cTn id="28" dur="31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9" fill="hold" display="0">
                  <p:stCondLst>
                    <p:cond delay="indefinite"/>
                  </p:stCondLst>
                  <p:endCondLst>
                    <p:cond evt="onStopAudio" delay="0">
                      <p:tgtEl>
                        <p:sldTgt/>
                      </p:tgtEl>
                    </p:cond>
                  </p:endCondLst>
                </p:cTn>
                <p:tgtEl>
                  <p:spTgt spid="4"/>
                </p:tgtEl>
              </p:cMediaNode>
            </p:audio>
            <p:audio>
              <p:cMediaNode vol="80000">
                <p:cTn id="30"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CAE6-2D45-1543-B168-EC8FA9401AA4}"/>
              </a:ext>
            </a:extLst>
          </p:cNvPr>
          <p:cNvSpPr>
            <a:spLocks noGrp="1"/>
          </p:cNvSpPr>
          <p:nvPr>
            <p:ph type="title"/>
          </p:nvPr>
        </p:nvSpPr>
        <p:spPr>
          <a:xfrm>
            <a:off x="457201" y="134161"/>
            <a:ext cx="7766050" cy="1150353"/>
          </a:xfrm>
        </p:spPr>
        <p:txBody>
          <a:bodyPr>
            <a:noAutofit/>
          </a:bodyPr>
          <a:lstStyle/>
          <a:p>
            <a:r>
              <a:rPr lang="en-US" sz="3200" dirty="0"/>
              <a:t>Production experiment design</a:t>
            </a:r>
          </a:p>
        </p:txBody>
      </p:sp>
      <p:sp>
        <p:nvSpPr>
          <p:cNvPr id="3" name="Content Placeholder 2">
            <a:extLst>
              <a:ext uri="{FF2B5EF4-FFF2-40B4-BE49-F238E27FC236}">
                <a16:creationId xmlns:a16="http://schemas.microsoft.com/office/drawing/2014/main" id="{58AE65CD-A3A1-F04F-A5B4-5E15DC2AE49C}"/>
              </a:ext>
            </a:extLst>
          </p:cNvPr>
          <p:cNvSpPr>
            <a:spLocks noGrp="1"/>
          </p:cNvSpPr>
          <p:nvPr>
            <p:ph idx="1"/>
          </p:nvPr>
        </p:nvSpPr>
        <p:spPr>
          <a:xfrm>
            <a:off x="457201" y="1051815"/>
            <a:ext cx="7740650" cy="4165612"/>
          </a:xfrm>
        </p:spPr>
        <p:txBody>
          <a:bodyPr>
            <a:normAutofit/>
          </a:bodyPr>
          <a:lstStyle/>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66 participants balanced for age and gender</a:t>
            </a: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endParaRPr lang="en-US" dirty="0">
              <a:latin typeface="Georgia" panose="02040502050405020303" pitchFamily="18" charset="0"/>
              <a:ea typeface="Linux Libertine O" panose="02000503000000000000" pitchFamily="2" charset="0"/>
              <a:cs typeface="Linux Libertine O" panose="02000503000000000000" pitchFamily="2" charset="0"/>
            </a:endParaRP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58 unique words (31 targets, 27 distractors), minimally differing by register (modal vs. breathy)</a:t>
            </a:r>
          </a:p>
          <a:p>
            <a:pPr>
              <a:buFont typeface="Arial" panose="020B0604020202020204" pitchFamily="34" charset="0"/>
              <a:buChar char="•"/>
            </a:pPr>
            <a:r>
              <a:rPr lang="en-US" dirty="0">
                <a:latin typeface="Georgia" panose="02040502050405020303" pitchFamily="18" charset="0"/>
                <a:ea typeface="Linux Libertine O" panose="02000503000000000000" pitchFamily="2" charset="0"/>
                <a:cs typeface="Linux Libertine O" panose="02000503000000000000" pitchFamily="2" charset="0"/>
              </a:rPr>
              <a:t>Carrier sentence: “I say the word </a:t>
            </a:r>
            <a:r>
              <a:rPr lang="en-US" dirty="0">
                <a:solidFill>
                  <a:srgbClr val="FF0000"/>
                </a:solidFill>
                <a:latin typeface="Georgia" panose="02040502050405020303" pitchFamily="18" charset="0"/>
                <a:ea typeface="Linux Libertine O" panose="02000503000000000000" pitchFamily="2" charset="0"/>
                <a:cs typeface="Linux Libertine O" panose="02000503000000000000" pitchFamily="2" charset="0"/>
              </a:rPr>
              <a:t>X</a:t>
            </a:r>
            <a:r>
              <a:rPr lang="en-US" dirty="0">
                <a:latin typeface="Georgia" panose="02040502050405020303" pitchFamily="18" charset="0"/>
                <a:ea typeface="Linux Libertine O" panose="02000503000000000000" pitchFamily="2" charset="0"/>
                <a:cs typeface="Linux Libertine O" panose="02000503000000000000" pitchFamily="2" charset="0"/>
              </a:rPr>
              <a:t> for them to hear”</a:t>
            </a:r>
          </a:p>
        </p:txBody>
      </p:sp>
      <p:graphicFrame>
        <p:nvGraphicFramePr>
          <p:cNvPr id="4" name="Table 4">
            <a:extLst>
              <a:ext uri="{FF2B5EF4-FFF2-40B4-BE49-F238E27FC236}">
                <a16:creationId xmlns:a16="http://schemas.microsoft.com/office/drawing/2014/main" id="{A498C3C5-5C6D-0D46-8885-A98B8BE55EC2}"/>
              </a:ext>
            </a:extLst>
          </p:cNvPr>
          <p:cNvGraphicFramePr>
            <a:graphicFrameLocks noGrp="1"/>
          </p:cNvGraphicFramePr>
          <p:nvPr>
            <p:extLst>
              <p:ext uri="{D42A27DB-BD31-4B8C-83A1-F6EECF244321}">
                <p14:modId xmlns:p14="http://schemas.microsoft.com/office/powerpoint/2010/main" val="314410692"/>
              </p:ext>
            </p:extLst>
          </p:nvPr>
        </p:nvGraphicFramePr>
        <p:xfrm>
          <a:off x="1292226" y="1489598"/>
          <a:ext cx="6096000" cy="1112520"/>
        </p:xfrm>
        <a:graphic>
          <a:graphicData uri="http://schemas.openxmlformats.org/drawingml/2006/table">
            <a:tbl>
              <a:tblPr firstRow="1" bandRow="1">
                <a:tableStyleId>{5C22544A-7EE6-4342-B048-85BDC9FD1C3A}</a:tableStyleId>
              </a:tblPr>
              <a:tblGrid>
                <a:gridCol w="1219200">
                  <a:extLst>
                    <a:ext uri="{9D8B030D-6E8A-4147-A177-3AD203B41FA5}">
                      <a16:colId xmlns:a16="http://schemas.microsoft.com/office/drawing/2014/main" val="4040226488"/>
                    </a:ext>
                  </a:extLst>
                </a:gridCol>
                <a:gridCol w="1219200">
                  <a:extLst>
                    <a:ext uri="{9D8B030D-6E8A-4147-A177-3AD203B41FA5}">
                      <a16:colId xmlns:a16="http://schemas.microsoft.com/office/drawing/2014/main" val="918194583"/>
                    </a:ext>
                  </a:extLst>
                </a:gridCol>
                <a:gridCol w="1219200">
                  <a:extLst>
                    <a:ext uri="{9D8B030D-6E8A-4147-A177-3AD203B41FA5}">
                      <a16:colId xmlns:a16="http://schemas.microsoft.com/office/drawing/2014/main" val="3315200362"/>
                    </a:ext>
                  </a:extLst>
                </a:gridCol>
                <a:gridCol w="1219200">
                  <a:extLst>
                    <a:ext uri="{9D8B030D-6E8A-4147-A177-3AD203B41FA5}">
                      <a16:colId xmlns:a16="http://schemas.microsoft.com/office/drawing/2014/main" val="647271160"/>
                    </a:ext>
                  </a:extLst>
                </a:gridCol>
                <a:gridCol w="1219200">
                  <a:extLst>
                    <a:ext uri="{9D8B030D-6E8A-4147-A177-3AD203B41FA5}">
                      <a16:colId xmlns:a16="http://schemas.microsoft.com/office/drawing/2014/main" val="2815140340"/>
                    </a:ext>
                  </a:extLst>
                </a:gridCol>
              </a:tblGrid>
              <a:tr h="370840">
                <a:tc>
                  <a:txBody>
                    <a:bodyPr/>
                    <a:lstStyle/>
                    <a:p>
                      <a:pPr algn="ctr"/>
                      <a:r>
                        <a:rPr lang="en-US" dirty="0">
                          <a:latin typeface="Georgia" panose="02040502050405020303" pitchFamily="18" charset="0"/>
                        </a:rPr>
                        <a:t>Gender</a:t>
                      </a:r>
                    </a:p>
                  </a:txBody>
                  <a:tcPr/>
                </a:tc>
                <a:tc>
                  <a:txBody>
                    <a:bodyPr/>
                    <a:lstStyle/>
                    <a:p>
                      <a:pPr algn="ctr"/>
                      <a:r>
                        <a:rPr lang="en-US" dirty="0">
                          <a:latin typeface="Georgia" panose="02040502050405020303" pitchFamily="18" charset="0"/>
                        </a:rPr>
                        <a:t>20s</a:t>
                      </a:r>
                    </a:p>
                  </a:txBody>
                  <a:tcPr/>
                </a:tc>
                <a:tc>
                  <a:txBody>
                    <a:bodyPr/>
                    <a:lstStyle/>
                    <a:p>
                      <a:pPr algn="ctr"/>
                      <a:r>
                        <a:rPr lang="en-US" dirty="0">
                          <a:latin typeface="Georgia" panose="02040502050405020303" pitchFamily="18" charset="0"/>
                        </a:rPr>
                        <a:t>30s</a:t>
                      </a:r>
                    </a:p>
                  </a:txBody>
                  <a:tcPr/>
                </a:tc>
                <a:tc>
                  <a:txBody>
                    <a:bodyPr/>
                    <a:lstStyle/>
                    <a:p>
                      <a:pPr algn="ctr"/>
                      <a:r>
                        <a:rPr lang="en-US" dirty="0">
                          <a:latin typeface="Georgia" panose="02040502050405020303" pitchFamily="18" charset="0"/>
                        </a:rPr>
                        <a:t>50s</a:t>
                      </a:r>
                    </a:p>
                  </a:txBody>
                  <a:tcPr/>
                </a:tc>
                <a:tc>
                  <a:txBody>
                    <a:bodyPr/>
                    <a:lstStyle/>
                    <a:p>
                      <a:pPr algn="ctr"/>
                      <a:r>
                        <a:rPr lang="en-US" dirty="0">
                          <a:latin typeface="Georgia" panose="02040502050405020303" pitchFamily="18" charset="0"/>
                        </a:rPr>
                        <a:t>60s</a:t>
                      </a:r>
                    </a:p>
                  </a:txBody>
                  <a:tcPr/>
                </a:tc>
                <a:extLst>
                  <a:ext uri="{0D108BD9-81ED-4DB2-BD59-A6C34878D82A}">
                    <a16:rowId xmlns:a16="http://schemas.microsoft.com/office/drawing/2014/main" val="1425915093"/>
                  </a:ext>
                </a:extLst>
              </a:tr>
              <a:tr h="370840">
                <a:tc>
                  <a:txBody>
                    <a:bodyPr/>
                    <a:lstStyle/>
                    <a:p>
                      <a:pPr algn="ctr"/>
                      <a:r>
                        <a:rPr lang="en-US" dirty="0">
                          <a:latin typeface="Georgia" panose="02040502050405020303" pitchFamily="18" charset="0"/>
                        </a:rPr>
                        <a:t>F</a:t>
                      </a:r>
                    </a:p>
                  </a:txBody>
                  <a:tcPr/>
                </a:tc>
                <a:tc>
                  <a:txBody>
                    <a:bodyPr/>
                    <a:lstStyle/>
                    <a:p>
                      <a:pPr algn="ctr"/>
                      <a:r>
                        <a:rPr lang="en-US" dirty="0">
                          <a:latin typeface="Georgia" panose="02040502050405020303" pitchFamily="18" charset="0"/>
                        </a:rPr>
                        <a:t>8</a:t>
                      </a:r>
                    </a:p>
                  </a:txBody>
                  <a:tcPr/>
                </a:tc>
                <a:tc>
                  <a:txBody>
                    <a:bodyPr/>
                    <a:lstStyle/>
                    <a:p>
                      <a:pPr algn="ctr"/>
                      <a:r>
                        <a:rPr lang="en-US" dirty="0">
                          <a:latin typeface="Georgia" panose="02040502050405020303" pitchFamily="18" charset="0"/>
                        </a:rPr>
                        <a:t>8</a:t>
                      </a:r>
                    </a:p>
                  </a:txBody>
                  <a:tcPr/>
                </a:tc>
                <a:tc>
                  <a:txBody>
                    <a:bodyPr/>
                    <a:lstStyle/>
                    <a:p>
                      <a:pPr algn="ctr"/>
                      <a:r>
                        <a:rPr lang="en-US" dirty="0">
                          <a:latin typeface="Georgia" panose="02040502050405020303" pitchFamily="18" charset="0"/>
                        </a:rPr>
                        <a:t>10</a:t>
                      </a:r>
                    </a:p>
                  </a:txBody>
                  <a:tcPr/>
                </a:tc>
                <a:tc>
                  <a:txBody>
                    <a:bodyPr/>
                    <a:lstStyle/>
                    <a:p>
                      <a:pPr algn="ctr"/>
                      <a:r>
                        <a:rPr lang="en-US" dirty="0">
                          <a:latin typeface="Georgia" panose="02040502050405020303" pitchFamily="18" charset="0"/>
                        </a:rPr>
                        <a:t>8</a:t>
                      </a:r>
                    </a:p>
                  </a:txBody>
                  <a:tcPr/>
                </a:tc>
                <a:extLst>
                  <a:ext uri="{0D108BD9-81ED-4DB2-BD59-A6C34878D82A}">
                    <a16:rowId xmlns:a16="http://schemas.microsoft.com/office/drawing/2014/main" val="316149432"/>
                  </a:ext>
                </a:extLst>
              </a:tr>
              <a:tr h="370840">
                <a:tc>
                  <a:txBody>
                    <a:bodyPr/>
                    <a:lstStyle/>
                    <a:p>
                      <a:pPr algn="ctr"/>
                      <a:r>
                        <a:rPr lang="en-US" dirty="0">
                          <a:latin typeface="Georgia" panose="02040502050405020303" pitchFamily="18" charset="0"/>
                        </a:rPr>
                        <a:t>M</a:t>
                      </a:r>
                    </a:p>
                  </a:txBody>
                  <a:tcPr/>
                </a:tc>
                <a:tc>
                  <a:txBody>
                    <a:bodyPr/>
                    <a:lstStyle/>
                    <a:p>
                      <a:pPr algn="ctr"/>
                      <a:r>
                        <a:rPr lang="en-US" dirty="0">
                          <a:latin typeface="Georgia" panose="02040502050405020303" pitchFamily="18" charset="0"/>
                        </a:rPr>
                        <a:t>8</a:t>
                      </a:r>
                    </a:p>
                  </a:txBody>
                  <a:tcPr/>
                </a:tc>
                <a:tc>
                  <a:txBody>
                    <a:bodyPr/>
                    <a:lstStyle/>
                    <a:p>
                      <a:pPr algn="ctr"/>
                      <a:r>
                        <a:rPr lang="en-US" dirty="0">
                          <a:latin typeface="Georgia" panose="02040502050405020303" pitchFamily="18" charset="0"/>
                        </a:rPr>
                        <a:t>8</a:t>
                      </a:r>
                    </a:p>
                  </a:txBody>
                  <a:tcPr/>
                </a:tc>
                <a:tc>
                  <a:txBody>
                    <a:bodyPr/>
                    <a:lstStyle/>
                    <a:p>
                      <a:pPr algn="ctr"/>
                      <a:r>
                        <a:rPr lang="en-US" dirty="0">
                          <a:latin typeface="Georgia" panose="02040502050405020303" pitchFamily="18" charset="0"/>
                        </a:rPr>
                        <a:t>7</a:t>
                      </a:r>
                    </a:p>
                  </a:txBody>
                  <a:tcPr/>
                </a:tc>
                <a:tc>
                  <a:txBody>
                    <a:bodyPr/>
                    <a:lstStyle/>
                    <a:p>
                      <a:pPr algn="ctr"/>
                      <a:r>
                        <a:rPr lang="en-US" dirty="0">
                          <a:latin typeface="Georgia" panose="02040502050405020303" pitchFamily="18" charset="0"/>
                        </a:rPr>
                        <a:t>9</a:t>
                      </a:r>
                    </a:p>
                  </a:txBody>
                  <a:tcPr/>
                </a:tc>
                <a:extLst>
                  <a:ext uri="{0D108BD9-81ED-4DB2-BD59-A6C34878D82A}">
                    <a16:rowId xmlns:a16="http://schemas.microsoft.com/office/drawing/2014/main" val="1190278900"/>
                  </a:ext>
                </a:extLst>
              </a:tr>
            </a:tbl>
          </a:graphicData>
        </a:graphic>
      </p:graphicFrame>
      <p:pic>
        <p:nvPicPr>
          <p:cNvPr id="6" name="Picture 5">
            <a:extLst>
              <a:ext uri="{FF2B5EF4-FFF2-40B4-BE49-F238E27FC236}">
                <a16:creationId xmlns:a16="http://schemas.microsoft.com/office/drawing/2014/main" id="{260928BC-28EB-AA4E-BBE5-8C7A6AA11E4F}"/>
              </a:ext>
            </a:extLst>
          </p:cNvPr>
          <p:cNvPicPr>
            <a:picLocks noChangeAspect="1"/>
          </p:cNvPicPr>
          <p:nvPr/>
        </p:nvPicPr>
        <p:blipFill>
          <a:blip r:embed="rId2"/>
          <a:stretch>
            <a:fillRect/>
          </a:stretch>
        </p:blipFill>
        <p:spPr>
          <a:xfrm>
            <a:off x="1086138" y="3820138"/>
            <a:ext cx="2351544" cy="1763658"/>
          </a:xfrm>
          <a:prstGeom prst="rect">
            <a:avLst/>
          </a:prstGeom>
        </p:spPr>
      </p:pic>
      <p:sp>
        <p:nvSpPr>
          <p:cNvPr id="7" name="TextBox 6">
            <a:extLst>
              <a:ext uri="{FF2B5EF4-FFF2-40B4-BE49-F238E27FC236}">
                <a16:creationId xmlns:a16="http://schemas.microsoft.com/office/drawing/2014/main" id="{5B1016C6-92E9-9F4B-8B3A-BDAA3D79D234}"/>
              </a:ext>
            </a:extLst>
          </p:cNvPr>
          <p:cNvSpPr txBox="1"/>
          <p:nvPr/>
        </p:nvSpPr>
        <p:spPr>
          <a:xfrm>
            <a:off x="3541852" y="4378801"/>
            <a:ext cx="4004841" cy="369332"/>
          </a:xfrm>
          <a:prstGeom prst="rect">
            <a:avLst/>
          </a:prstGeom>
          <a:noFill/>
        </p:spPr>
        <p:txBody>
          <a:bodyPr wrap="square" rtlCol="0">
            <a:spAutoFit/>
          </a:bodyPr>
          <a:lstStyle/>
          <a:p>
            <a:r>
              <a:rPr lang="en-US" dirty="0">
                <a:solidFill>
                  <a:srgbClr val="2D627F"/>
                </a:solidFill>
                <a:latin typeface="Georgia" panose="02040502050405020303" pitchFamily="18" charset="0"/>
              </a:rPr>
              <a:t>haj waw </a:t>
            </a:r>
            <a:r>
              <a:rPr lang="en-US" dirty="0" err="1">
                <a:solidFill>
                  <a:srgbClr val="2D627F"/>
                </a:solidFill>
                <a:latin typeface="Georgia" panose="02040502050405020303" pitchFamily="18" charset="0"/>
              </a:rPr>
              <a:t>pna:j</a:t>
            </a:r>
            <a:r>
              <a:rPr lang="en-US" dirty="0">
                <a:solidFill>
                  <a:srgbClr val="2D627F"/>
                </a:solidFill>
                <a:latin typeface="Georgia" panose="02040502050405020303" pitchFamily="18" charset="0"/>
              </a:rPr>
              <a:t> </a:t>
            </a:r>
            <a:r>
              <a:rPr lang="en-US" dirty="0" err="1">
                <a:solidFill>
                  <a:srgbClr val="2D627F"/>
                </a:solidFill>
                <a:latin typeface="Georgia" panose="02040502050405020303" pitchFamily="18" charset="0"/>
              </a:rPr>
              <a:t>paj</a:t>
            </a:r>
            <a:r>
              <a:rPr lang="en-US" dirty="0">
                <a:solidFill>
                  <a:srgbClr val="2D627F"/>
                </a:solidFill>
                <a:latin typeface="Georgia" panose="02040502050405020303" pitchFamily="18" charset="0"/>
              </a:rPr>
              <a:t> </a:t>
            </a:r>
            <a:r>
              <a:rPr lang="en-US" dirty="0" err="1">
                <a:solidFill>
                  <a:srgbClr val="FF0000"/>
                </a:solidFill>
                <a:latin typeface="Georgia" panose="02040502050405020303" pitchFamily="18" charset="0"/>
              </a:rPr>
              <a:t>n᷂trɛ</a:t>
            </a:r>
            <a:r>
              <a:rPr lang="en-US" dirty="0">
                <a:solidFill>
                  <a:srgbClr val="FF0000"/>
                </a:solidFill>
                <a:latin typeface="Georgia" panose="02040502050405020303" pitchFamily="18" charset="0"/>
              </a:rPr>
              <a:t>͈:l</a:t>
            </a:r>
            <a:r>
              <a:rPr lang="en-US" dirty="0">
                <a:solidFill>
                  <a:srgbClr val="2D627F"/>
                </a:solidFill>
                <a:latin typeface="Georgia" panose="02040502050405020303" pitchFamily="18" charset="0"/>
              </a:rPr>
              <a:t> </a:t>
            </a:r>
            <a:r>
              <a:rPr lang="en-US" dirty="0" err="1">
                <a:solidFill>
                  <a:srgbClr val="2D627F"/>
                </a:solidFill>
                <a:latin typeface="Georgia" panose="02040502050405020303" pitchFamily="18" charset="0"/>
              </a:rPr>
              <a:t>ɑ:n</a:t>
            </a:r>
            <a:r>
              <a:rPr lang="en-US" dirty="0">
                <a:solidFill>
                  <a:srgbClr val="2D627F"/>
                </a:solidFill>
                <a:latin typeface="Georgia" panose="02040502050405020303" pitchFamily="18" charset="0"/>
              </a:rPr>
              <a:t> </a:t>
            </a:r>
            <a:r>
              <a:rPr lang="en-US" dirty="0" err="1">
                <a:solidFill>
                  <a:srgbClr val="2D627F"/>
                </a:solidFill>
                <a:latin typeface="Georgia" panose="02040502050405020303" pitchFamily="18" charset="0"/>
              </a:rPr>
              <a:t>naw</a:t>
            </a:r>
            <a:r>
              <a:rPr lang="en-US" dirty="0">
                <a:solidFill>
                  <a:srgbClr val="2D627F"/>
                </a:solidFill>
                <a:latin typeface="Georgia" panose="02040502050405020303" pitchFamily="18" charset="0"/>
              </a:rPr>
              <a:t> </a:t>
            </a:r>
            <a:r>
              <a:rPr lang="en-US" dirty="0" err="1">
                <a:solidFill>
                  <a:srgbClr val="2D627F"/>
                </a:solidFill>
                <a:latin typeface="Georgia" panose="02040502050405020303" pitchFamily="18" charset="0"/>
              </a:rPr>
              <a:t>cŋat</a:t>
            </a:r>
            <a:endParaRPr lang="en-US" dirty="0">
              <a:solidFill>
                <a:srgbClr val="2D627F"/>
              </a:solidFill>
              <a:latin typeface="Georgia" panose="02040502050405020303" pitchFamily="18" charset="0"/>
            </a:endParaRPr>
          </a:p>
        </p:txBody>
      </p:sp>
    </p:spTree>
    <p:extLst>
      <p:ext uri="{BB962C8B-B14F-4D97-AF65-F5344CB8AC3E}">
        <p14:creationId xmlns:p14="http://schemas.microsoft.com/office/powerpoint/2010/main" val="2191275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6607</TotalTime>
  <Words>2065</Words>
  <Application>Microsoft Macintosh PowerPoint</Application>
  <PresentationFormat>On-screen Show (4:3)</PresentationFormat>
  <Paragraphs>278</Paragraphs>
  <Slides>25</Slides>
  <Notes>0</Notes>
  <HiddenSlides>0</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Calibri</vt:lpstr>
      <vt:lpstr>Arial</vt:lpstr>
      <vt:lpstr>TH Sarabun New</vt:lpstr>
      <vt:lpstr>Georgia</vt:lpstr>
      <vt:lpstr>Lucida Grande</vt:lpstr>
      <vt:lpstr>Custom Design</vt:lpstr>
      <vt:lpstr>Bilingualism as a catalyst for sound change: Individual differences in f0 cue usage in the Kuy register contrast</vt:lpstr>
      <vt:lpstr>Acknowledgments</vt:lpstr>
      <vt:lpstr>Language contact, bilingualism, &amp; change</vt:lpstr>
      <vt:lpstr>Cue weighting and pitch</vt:lpstr>
      <vt:lpstr>Cue weighting &amp; tone (based on Maran 1973)</vt:lpstr>
      <vt:lpstr>Kuy (Katuic, Austroasiatic) multilingualism</vt:lpstr>
      <vt:lpstr>Recent social changes</vt:lpstr>
      <vt:lpstr>Kuy register contrast</vt:lpstr>
      <vt:lpstr>Production experiment design</vt:lpstr>
      <vt:lpstr>Production experiment presentation</vt:lpstr>
      <vt:lpstr>Perception stimuli design</vt:lpstr>
      <vt:lpstr>Perception experiment presentation</vt:lpstr>
      <vt:lpstr>Perception experiment layout</vt:lpstr>
      <vt:lpstr>Principal components analysis</vt:lpstr>
      <vt:lpstr>Linear discriminant analysis (LDA)</vt:lpstr>
      <vt:lpstr>Production individual differences (n = 66)</vt:lpstr>
      <vt:lpstr>Perception individual differences (n = 64)</vt:lpstr>
      <vt:lpstr>Perception-production link</vt:lpstr>
      <vt:lpstr>Perception &amp; production cue weighting</vt:lpstr>
      <vt:lpstr>Sociolinguistic factors</vt:lpstr>
      <vt:lpstr>Conclusions</vt:lpstr>
      <vt:lpstr>Conclusions</vt:lpstr>
      <vt:lpstr>PowerPoint Presentation</vt:lpstr>
      <vt:lpstr>References</vt:lpstr>
      <vt:lpstr>References</vt:lpstr>
    </vt:vector>
  </TitlesOfParts>
  <Company>UC Berkeley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Laurie Frasier</dc:creator>
  <cp:lastModifiedBy>Raksit Lau-Preechathammarach</cp:lastModifiedBy>
  <cp:revision>100</cp:revision>
  <dcterms:created xsi:type="dcterms:W3CDTF">2013-01-15T19:08:57Z</dcterms:created>
  <dcterms:modified xsi:type="dcterms:W3CDTF">2022-01-11T05:39:44Z</dcterms:modified>
</cp:coreProperties>
</file>

<file path=docProps/thumbnail.jpeg>
</file>